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3">
  <p:sldMasterIdLst>
    <p:sldMasterId id="2147483648" r:id="rId1"/>
  </p:sldMasterIdLst>
  <p:sldIdLst>
    <p:sldId id="256" r:id="rId2"/>
    <p:sldId id="280" r:id="rId3"/>
    <p:sldId id="281" r:id="rId4"/>
    <p:sldId id="257" r:id="rId5"/>
    <p:sldId id="260" r:id="rId6"/>
    <p:sldId id="261" r:id="rId7"/>
    <p:sldId id="262" r:id="rId8"/>
    <p:sldId id="292" r:id="rId9"/>
    <p:sldId id="293" r:id="rId10"/>
    <p:sldId id="267" r:id="rId11"/>
    <p:sldId id="265" r:id="rId12"/>
    <p:sldId id="284" r:id="rId13"/>
    <p:sldId id="285" r:id="rId14"/>
    <p:sldId id="288" r:id="rId15"/>
    <p:sldId id="287" r:id="rId16"/>
    <p:sldId id="286" r:id="rId17"/>
    <p:sldId id="289" r:id="rId18"/>
    <p:sldId id="290" r:id="rId19"/>
    <p:sldId id="291" r:id="rId20"/>
    <p:sldId id="283" r:id="rId21"/>
    <p:sldId id="282"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380"/>
    <p:restoredTop sz="94660"/>
  </p:normalViewPr>
  <p:slideViewPr>
    <p:cSldViewPr>
      <p:cViewPr>
        <p:scale>
          <a:sx n="100" d="100"/>
          <a:sy n="100" d="100"/>
        </p:scale>
        <p:origin x="-1152" y="7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image" Target="../media/image7.jpeg"/></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a-IR"/>
  <c:chart>
    <c:view3D>
      <c:rotY val="340"/>
      <c:rAngAx val="1"/>
    </c:view3D>
    <c:sideWall>
      <c:spPr>
        <a:gradFill>
          <a:gsLst>
            <a:gs pos="0">
              <a:srgbClr val="DDEBCF"/>
            </a:gs>
            <a:gs pos="50000">
              <a:srgbClr val="9CB86E"/>
            </a:gs>
            <a:gs pos="100000">
              <a:srgbClr val="156B13"/>
            </a:gs>
          </a:gsLst>
          <a:lin ang="5400000" scaled="0"/>
        </a:gradFill>
      </c:spPr>
    </c:sideWall>
    <c:backWall>
      <c:spPr>
        <a:gradFill>
          <a:gsLst>
            <a:gs pos="0">
              <a:srgbClr val="DDEBCF"/>
            </a:gs>
            <a:gs pos="50000">
              <a:srgbClr val="9CB86E"/>
            </a:gs>
            <a:gs pos="100000">
              <a:srgbClr val="156B13"/>
            </a:gs>
          </a:gsLst>
          <a:lin ang="5400000" scaled="0"/>
        </a:gradFill>
      </c:spPr>
    </c:backWall>
    <c:plotArea>
      <c:layout/>
      <c:bar3DChart>
        <c:barDir val="col"/>
        <c:grouping val="clustered"/>
        <c:ser>
          <c:idx val="0"/>
          <c:order val="0"/>
          <c:spPr>
            <a:blipFill>
              <a:blip xmlns:r="http://schemas.openxmlformats.org/officeDocument/2006/relationships" r:embed="rId1"/>
              <a:tile tx="0" ty="0" sx="100000" sy="100000" flip="none" algn="tl"/>
            </a:blipFill>
          </c:spPr>
          <c:dLbls>
            <c:txPr>
              <a:bodyPr/>
              <a:lstStyle/>
              <a:p>
                <a:pPr>
                  <a:defRPr b="1">
                    <a:solidFill>
                      <a:srgbClr val="FF0000"/>
                    </a:solidFill>
                  </a:defRPr>
                </a:pPr>
                <a:endParaRPr lang="fa-IR"/>
              </a:p>
            </c:txPr>
            <c:showVal val="1"/>
          </c:dLbls>
          <c:cat>
            <c:strRef>
              <c:f>Sheet1!$A$2:$J$2</c:f>
              <c:strCache>
                <c:ptCount val="10"/>
                <c:pt idx="0">
                  <c:v>هاشمی</c:v>
                </c:pt>
                <c:pt idx="1">
                  <c:v>نصیری</c:v>
                </c:pt>
                <c:pt idx="2">
                  <c:v>آقایی</c:v>
                </c:pt>
                <c:pt idx="3">
                  <c:v>بابائی</c:v>
                </c:pt>
                <c:pt idx="4">
                  <c:v>ندایی</c:v>
                </c:pt>
                <c:pt idx="5">
                  <c:v>خسروی</c:v>
                </c:pt>
                <c:pt idx="6">
                  <c:v>زارعی</c:v>
                </c:pt>
                <c:pt idx="7">
                  <c:v>انوری</c:v>
                </c:pt>
                <c:pt idx="8">
                  <c:v>حمیدی</c:v>
                </c:pt>
                <c:pt idx="9">
                  <c:v>میانگین درصد</c:v>
                </c:pt>
              </c:strCache>
            </c:strRef>
          </c:cat>
          <c:val>
            <c:numRef>
              <c:f>Sheet1!$A$3:$J$3</c:f>
              <c:numCache>
                <c:formatCode>General</c:formatCode>
                <c:ptCount val="10"/>
                <c:pt idx="0">
                  <c:v>79.400000000000006</c:v>
                </c:pt>
                <c:pt idx="1">
                  <c:v>70.5</c:v>
                </c:pt>
                <c:pt idx="2">
                  <c:v>82.3</c:v>
                </c:pt>
                <c:pt idx="3">
                  <c:v>95.8</c:v>
                </c:pt>
                <c:pt idx="4">
                  <c:v>79.400000000000006</c:v>
                </c:pt>
                <c:pt idx="5">
                  <c:v>94.1</c:v>
                </c:pt>
                <c:pt idx="6">
                  <c:v>91.1</c:v>
                </c:pt>
                <c:pt idx="7">
                  <c:v>85.2</c:v>
                </c:pt>
                <c:pt idx="8">
                  <c:v>73.5</c:v>
                </c:pt>
                <c:pt idx="9">
                  <c:v>91.3</c:v>
                </c:pt>
              </c:numCache>
            </c:numRef>
          </c:val>
        </c:ser>
        <c:shape val="box"/>
        <c:axId val="69108096"/>
        <c:axId val="69109632"/>
        <c:axId val="0"/>
      </c:bar3DChart>
      <c:catAx>
        <c:axId val="69108096"/>
        <c:scaling>
          <c:orientation val="maxMin"/>
        </c:scaling>
        <c:axPos val="b"/>
        <c:tickLblPos val="nextTo"/>
        <c:txPr>
          <a:bodyPr/>
          <a:lstStyle/>
          <a:p>
            <a:pPr>
              <a:defRPr b="1"/>
            </a:pPr>
            <a:endParaRPr lang="fa-IR"/>
          </a:p>
        </c:txPr>
        <c:crossAx val="69109632"/>
        <c:crosses val="autoZero"/>
        <c:auto val="1"/>
        <c:lblAlgn val="ctr"/>
        <c:lblOffset val="100"/>
      </c:catAx>
      <c:valAx>
        <c:axId val="69109632"/>
        <c:scaling>
          <c:orientation val="minMax"/>
        </c:scaling>
        <c:axPos val="r"/>
        <c:majorGridlines/>
        <c:numFmt formatCode="General" sourceLinked="1"/>
        <c:tickLblPos val="nextTo"/>
        <c:txPr>
          <a:bodyPr/>
          <a:lstStyle/>
          <a:p>
            <a:pPr>
              <a:defRPr b="1"/>
            </a:pPr>
            <a:endParaRPr lang="fa-IR"/>
          </a:p>
        </c:txPr>
        <c:crossAx val="69108096"/>
        <c:crosses val="autoZero"/>
        <c:crossBetween val="between"/>
      </c:valAx>
    </c:plotArea>
    <c:plotVisOnly val="1"/>
  </c:chart>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a-IR"/>
  <c:chart>
    <c:autoTitleDeleted val="1"/>
    <c:view3D>
      <c:rotY val="340"/>
      <c:rAngAx val="1"/>
    </c:view3D>
    <c:plotArea>
      <c:layout/>
      <c:bar3DChart>
        <c:barDir val="col"/>
        <c:grouping val="clustered"/>
        <c:ser>
          <c:idx val="0"/>
          <c:order val="0"/>
          <c:tx>
            <c:strRef>
              <c:f>Sheet1!$F$6</c:f>
              <c:strCache>
                <c:ptCount val="1"/>
                <c:pt idx="0">
                  <c:v>درصد</c:v>
                </c:pt>
              </c:strCache>
            </c:strRef>
          </c:tx>
          <c:dLbls>
            <c:txPr>
              <a:bodyPr/>
              <a:lstStyle/>
              <a:p>
                <a:pPr>
                  <a:defRPr b="1"/>
                </a:pPr>
                <a:endParaRPr lang="fa-IR"/>
              </a:p>
            </c:txPr>
            <c:showVal val="1"/>
          </c:dLbls>
          <c:cat>
            <c:strRef>
              <c:f>Sheet1!$E$7:$E$24</c:f>
              <c:strCache>
                <c:ptCount val="1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میانگین</c:v>
                </c:pt>
              </c:strCache>
            </c:strRef>
          </c:cat>
          <c:val>
            <c:numRef>
              <c:f>Sheet1!$F$7:$F$24</c:f>
              <c:numCache>
                <c:formatCode>General</c:formatCode>
                <c:ptCount val="18"/>
                <c:pt idx="0">
                  <c:v>66.599999999999994</c:v>
                </c:pt>
                <c:pt idx="1">
                  <c:v>77.7</c:v>
                </c:pt>
                <c:pt idx="2">
                  <c:v>77.7</c:v>
                </c:pt>
                <c:pt idx="3">
                  <c:v>88.8</c:v>
                </c:pt>
                <c:pt idx="4">
                  <c:v>77.7</c:v>
                </c:pt>
                <c:pt idx="5">
                  <c:v>72.2</c:v>
                </c:pt>
                <c:pt idx="6">
                  <c:v>88.8</c:v>
                </c:pt>
                <c:pt idx="7">
                  <c:v>72.2</c:v>
                </c:pt>
                <c:pt idx="8">
                  <c:v>88.8</c:v>
                </c:pt>
                <c:pt idx="9">
                  <c:v>66.599999999999994</c:v>
                </c:pt>
                <c:pt idx="10">
                  <c:v>83.3</c:v>
                </c:pt>
                <c:pt idx="11">
                  <c:v>77.7</c:v>
                </c:pt>
                <c:pt idx="12">
                  <c:v>83.3</c:v>
                </c:pt>
                <c:pt idx="13">
                  <c:v>63.3</c:v>
                </c:pt>
                <c:pt idx="14">
                  <c:v>83.3</c:v>
                </c:pt>
                <c:pt idx="15">
                  <c:v>77.7</c:v>
                </c:pt>
                <c:pt idx="16">
                  <c:v>83.3</c:v>
                </c:pt>
                <c:pt idx="17">
                  <c:v>79.3</c:v>
                </c:pt>
              </c:numCache>
            </c:numRef>
          </c:val>
        </c:ser>
        <c:shape val="box"/>
        <c:axId val="69138304"/>
        <c:axId val="69139840"/>
        <c:axId val="0"/>
      </c:bar3DChart>
      <c:catAx>
        <c:axId val="69138304"/>
        <c:scaling>
          <c:orientation val="maxMin"/>
        </c:scaling>
        <c:axPos val="b"/>
        <c:tickLblPos val="nextTo"/>
        <c:txPr>
          <a:bodyPr/>
          <a:lstStyle/>
          <a:p>
            <a:pPr>
              <a:defRPr b="1"/>
            </a:pPr>
            <a:endParaRPr lang="fa-IR"/>
          </a:p>
        </c:txPr>
        <c:crossAx val="69139840"/>
        <c:crosses val="autoZero"/>
        <c:auto val="1"/>
        <c:lblAlgn val="ctr"/>
        <c:lblOffset val="100"/>
      </c:catAx>
      <c:valAx>
        <c:axId val="69139840"/>
        <c:scaling>
          <c:orientation val="minMax"/>
        </c:scaling>
        <c:axPos val="r"/>
        <c:majorGridlines/>
        <c:numFmt formatCode="General" sourceLinked="1"/>
        <c:tickLblPos val="nextTo"/>
        <c:txPr>
          <a:bodyPr/>
          <a:lstStyle/>
          <a:p>
            <a:pPr>
              <a:defRPr b="1"/>
            </a:pPr>
            <a:endParaRPr lang="fa-IR"/>
          </a:p>
        </c:txPr>
        <c:crossAx val="69138304"/>
        <c:crosses val="autoZero"/>
        <c:crossBetween val="between"/>
      </c:valAx>
    </c:plotArea>
    <c:plotVisOnly val="1"/>
  </c:chart>
  <c:spPr>
    <a:gradFill>
      <a:gsLst>
        <a:gs pos="0">
          <a:srgbClr val="FBEAC7"/>
        </a:gs>
        <a:gs pos="17999">
          <a:srgbClr val="FEE7F2"/>
        </a:gs>
        <a:gs pos="36000">
          <a:srgbClr val="FAC77D"/>
        </a:gs>
        <a:gs pos="61000">
          <a:srgbClr val="FBA97D"/>
        </a:gs>
        <a:gs pos="82001">
          <a:srgbClr val="FBD49C"/>
        </a:gs>
        <a:gs pos="100000">
          <a:srgbClr val="FEE7F2"/>
        </a:gs>
      </a:gsLst>
      <a:lin ang="5400000" scaled="0"/>
    </a:gradFill>
  </c:sp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9768E7-06BF-46BE-95B8-A6BD823D0939}" type="datetimeFigureOut">
              <a:rPr lang="fa-IR" smtClean="0"/>
              <a:pPr/>
              <a:t>1439/09/02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1455796-E3C6-4E6C-A63D-281995B28F5F}"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E9768E7-06BF-46BE-95B8-A6BD823D0939}" type="datetimeFigureOut">
              <a:rPr lang="fa-IR" smtClean="0"/>
              <a:pPr/>
              <a:t>1439/09/02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455796-E3C6-4E6C-A63D-281995B28F5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chetor.com/34715-%d8%a2%d9%85%d9%88%d8%b2%d8%b4-%d9%85%d9%86%d8%a7%d8%a8%d8%b9-%d8%a7%d9%86%d8%b3%d8%a7%d9%86%db%8c/" TargetMode="External"/><Relationship Id="rId2" Type="http://schemas.openxmlformats.org/officeDocument/2006/relationships/hyperlink" Target="https://www.chetor.com/50992-%d8%af%d8%b1%d8%ae%d9%88%d8%a7%d8%b3%d8%aa-%d8%a7%d9%81%d8%b2%d8%a7%db%8c%d8%b4-%d8%ad%d9%82%d9%88%d9%82/"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chetor.com/15607-%da%86%d8%b7%d9%88%d8%b1-%d8%b1%d8%b3%db%8c%d8%af%d9%86-%d8%a8%d9%87-%d9%87%d8%af%d9%81-%d8%a8%d8%a7-%d8%a7%d9%86%da%af%db%8c%d8%b2%d9%87-%d8%a8%d9%85%d8%a7%d9%86%db%8c%d9%85/" TargetMode="External"/><Relationship Id="rId2" Type="http://schemas.openxmlformats.org/officeDocument/2006/relationships/hyperlink" Target="https://www.chetor.com/49544-%d8%b9%d9%88%d8%a7%d9%85%d9%84-%d8%a7%d9%86%da%af%db%8c%d8%b2%d8%b4%db%8c/"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www.chetor.com/24601-%d8%a8%d8%b1%d9%86%d8%a7%d9%85%d9%87-%d8%b1%db%8c%d8%b2%db%8c-%d8%b1%d9%88%d8%b2%d8%a7%d9%86%d9%87-%d8%a7%db%8c%d8%af%d9%87%e2%80%8c%d8%a2%d9%84/"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857364"/>
            <a:ext cx="7772400" cy="1428760"/>
          </a:xfrm>
        </p:spPr>
        <p:txBody>
          <a:bodyPr>
            <a:normAutofit fontScale="90000"/>
          </a:bodyPr>
          <a:lstStyle/>
          <a:p>
            <a:r>
              <a:rPr lang="fa-IR" sz="5400" b="1" dirty="0" smtClean="0">
                <a:solidFill>
                  <a:schemeClr val="accent2">
                    <a:lumMod val="75000"/>
                  </a:schemeClr>
                </a:solidFill>
                <a:latin typeface="Yagut" charset="-78"/>
                <a:cs typeface="B Nazanin" pitchFamily="2" charset="-78"/>
              </a:rPr>
              <a:t>مدیریت ارزیابی</a:t>
            </a:r>
            <a:r>
              <a:rPr lang="fa-IR" sz="5400" b="1" i="1" dirty="0" smtClean="0">
                <a:solidFill>
                  <a:schemeClr val="accent2">
                    <a:lumMod val="75000"/>
                  </a:schemeClr>
                </a:solidFill>
                <a:cs typeface="Titr Mazar" pitchFamily="2" charset="-78"/>
              </a:rPr>
              <a:t/>
            </a:r>
            <a:br>
              <a:rPr lang="fa-IR" sz="5400" b="1" i="1" dirty="0" smtClean="0">
                <a:solidFill>
                  <a:schemeClr val="accent2">
                    <a:lumMod val="75000"/>
                  </a:schemeClr>
                </a:solidFill>
                <a:cs typeface="Titr Mazar" pitchFamily="2" charset="-78"/>
              </a:rPr>
            </a:br>
            <a:r>
              <a:rPr lang="fa-IR" sz="5400" b="1" dirty="0" smtClean="0">
                <a:solidFill>
                  <a:schemeClr val="accent2">
                    <a:lumMod val="75000"/>
                  </a:schemeClr>
                </a:solidFill>
              </a:rPr>
              <a:t> </a:t>
            </a:r>
            <a:r>
              <a:rPr lang="en-US" sz="4800" b="1" dirty="0" smtClean="0"/>
              <a:t>Evaluation Management</a:t>
            </a:r>
            <a:endParaRPr lang="fa-IR" sz="5400" b="1" dirty="0">
              <a:solidFill>
                <a:schemeClr val="accent2">
                  <a:lumMod val="75000"/>
                </a:schemeClr>
              </a:solidFill>
            </a:endParaRPr>
          </a:p>
        </p:txBody>
      </p:sp>
      <p:sp>
        <p:nvSpPr>
          <p:cNvPr id="3" name="Subtitle 2"/>
          <p:cNvSpPr>
            <a:spLocks noGrp="1"/>
          </p:cNvSpPr>
          <p:nvPr>
            <p:ph type="subTitle" idx="1"/>
          </p:nvPr>
        </p:nvSpPr>
        <p:spPr>
          <a:xfrm>
            <a:off x="1643042" y="214290"/>
            <a:ext cx="6215106" cy="1214446"/>
          </a:xfrm>
        </p:spPr>
        <p:txBody>
          <a:bodyPr>
            <a:normAutofit lnSpcReduction="10000"/>
          </a:bodyPr>
          <a:lstStyle/>
          <a:p>
            <a:r>
              <a:rPr lang="fa-IR" sz="2200" b="1" dirty="0" smtClean="0">
                <a:cs typeface="B Nazanin" pitchFamily="2" charset="-78"/>
              </a:rPr>
              <a:t>بسمه تعالي</a:t>
            </a:r>
            <a:endParaRPr lang="en-US" sz="2200" b="1" dirty="0" smtClean="0">
              <a:cs typeface="B Nazanin" pitchFamily="2" charset="-78"/>
            </a:endParaRPr>
          </a:p>
          <a:p>
            <a:r>
              <a:rPr lang="fa-IR" sz="2200" b="1" dirty="0" smtClean="0">
                <a:cs typeface="B Nazanin" pitchFamily="2" charset="-78"/>
              </a:rPr>
              <a:t>دانشگاه علوم پزشكي و خدمات بهداشتي درماني البرز</a:t>
            </a:r>
            <a:endParaRPr lang="en-US" sz="2200" b="1" dirty="0" smtClean="0">
              <a:cs typeface="B Nazanin" pitchFamily="2" charset="-78"/>
            </a:endParaRPr>
          </a:p>
          <a:p>
            <a:r>
              <a:rPr lang="fa-IR" sz="2200" b="1" dirty="0" smtClean="0">
                <a:cs typeface="B Nazanin" pitchFamily="2" charset="-78"/>
              </a:rPr>
              <a:t>مدیریت  پرستاري </a:t>
            </a:r>
            <a:endParaRPr lang="en-US" sz="2200" b="1" dirty="0" smtClean="0">
              <a:cs typeface="B Nazanin" pitchFamily="2" charset="-78"/>
            </a:endParaRPr>
          </a:p>
          <a:p>
            <a:endParaRPr lang="fa-IR" dirty="0"/>
          </a:p>
        </p:txBody>
      </p:sp>
      <p:sp>
        <p:nvSpPr>
          <p:cNvPr id="8" name="Title 1"/>
          <p:cNvSpPr txBox="1">
            <a:spLocks/>
          </p:cNvSpPr>
          <p:nvPr/>
        </p:nvSpPr>
        <p:spPr>
          <a:xfrm>
            <a:off x="3995936" y="4437112"/>
            <a:ext cx="5040560" cy="2206598"/>
          </a:xfrm>
          <a:prstGeom prst="rect">
            <a:avLst/>
          </a:prstGeom>
        </p:spPr>
        <p:txBody>
          <a:bodyPr vert="horz" lIns="91440" tIns="45720" rIns="91440" bIns="45720" rtlCol="1" anchor="ctr">
            <a:normAutofit fontScale="975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000" b="1" dirty="0" smtClean="0">
                <a:latin typeface="Yagut" charset="-78"/>
                <a:ea typeface="+mj-ea"/>
                <a:cs typeface="B Nazanin" pitchFamily="2" charset="-78"/>
              </a:rPr>
              <a:t>لیدا سعیدی(کارشناس ارشد آموزش)</a:t>
            </a:r>
          </a:p>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a-IR" sz="2000" b="1" i="0" u="none" strike="noStrike" kern="1200" cap="none" spc="0" normalizeH="0" baseline="0" noProof="0" dirty="0" smtClean="0">
              <a:ln>
                <a:noFill/>
              </a:ln>
              <a:effectLst/>
              <a:uLnTx/>
              <a:uFillTx/>
              <a:latin typeface="Yagut" charset="-78"/>
              <a:ea typeface="+mj-ea"/>
              <a:cs typeface="B Nazanin" pitchFamily="2" charset="-78"/>
            </a:endParaRPr>
          </a:p>
          <a:p>
            <a:pPr marL="0" marR="0" lvl="0" indent="0" algn="ctr" defTabSz="914400" rtl="1" eaLnBrk="1" fontAlgn="auto" latinLnBrk="0" hangingPunct="1">
              <a:lnSpc>
                <a:spcPct val="100000"/>
              </a:lnSpc>
              <a:spcBef>
                <a:spcPct val="0"/>
              </a:spcBef>
              <a:spcAft>
                <a:spcPts val="0"/>
              </a:spcAft>
              <a:buClrTx/>
              <a:buSzTx/>
              <a:buFontTx/>
              <a:buNone/>
              <a:tabLst/>
              <a:defRPr/>
            </a:pPr>
            <a:r>
              <a:rPr lang="fa-IR" sz="2000" b="1" dirty="0" smtClean="0">
                <a:latin typeface="Yagut" charset="-78"/>
                <a:ea typeface="+mj-ea"/>
                <a:cs typeface="B Nazanin" pitchFamily="2" charset="-78"/>
              </a:rPr>
              <a:t>کارشناس نظارت و ارزیابی مدیریت </a:t>
            </a:r>
            <a:r>
              <a:rPr lang="fa-IR" sz="2000" b="1" dirty="0" smtClean="0">
                <a:latin typeface="Yagut" charset="-78"/>
                <a:ea typeface="+mj-ea"/>
                <a:cs typeface="B Nazanin" pitchFamily="2" charset="-78"/>
              </a:rPr>
              <a:t>پرستاری</a:t>
            </a:r>
          </a:p>
          <a:p>
            <a:pPr marL="0" marR="0" lvl="0" indent="0" algn="ctr" defTabSz="914400" rtl="1" eaLnBrk="1" fontAlgn="auto" latinLnBrk="0" hangingPunct="1">
              <a:lnSpc>
                <a:spcPct val="100000"/>
              </a:lnSpc>
              <a:spcBef>
                <a:spcPct val="0"/>
              </a:spcBef>
              <a:spcAft>
                <a:spcPts val="0"/>
              </a:spcAft>
              <a:buClrTx/>
              <a:buSzTx/>
              <a:buFontTx/>
              <a:buNone/>
              <a:tabLst/>
              <a:defRPr/>
            </a:pPr>
            <a:r>
              <a:rPr lang="fa-IR" sz="2000" b="1" dirty="0" smtClean="0">
                <a:latin typeface="Yagut" charset="-78"/>
                <a:ea typeface="+mj-ea"/>
                <a:cs typeface="B Nazanin" pitchFamily="2" charset="-78"/>
              </a:rPr>
              <a:t>(</a:t>
            </a:r>
            <a:r>
              <a:rPr lang="fa-IR" sz="2000" b="1" dirty="0" smtClean="0">
                <a:latin typeface="Yagut" charset="-78"/>
                <a:ea typeface="+mj-ea"/>
                <a:cs typeface="B Nazanin" pitchFamily="2" charset="-78"/>
              </a:rPr>
              <a:t>اردیبهشت 1397)</a:t>
            </a:r>
            <a:endParaRPr kumimoji="0" lang="fa-IR" sz="2000" b="1" i="0" u="none" strike="noStrike" kern="1200" cap="none" spc="0" normalizeH="0" baseline="0" noProof="0" dirty="0">
              <a:ln>
                <a:noFill/>
              </a:ln>
              <a:effectLst/>
              <a:uLnTx/>
              <a:uFillTx/>
              <a:latin typeface="+mj-lt"/>
              <a:ea typeface="+mj-ea"/>
              <a:cs typeface="+mj-cs"/>
            </a:endParaRPr>
          </a:p>
        </p:txBody>
      </p:sp>
      <p:pic>
        <p:nvPicPr>
          <p:cNvPr id="18433" name="Picture 1" descr="C:\Users\lida.saeidi\Desktop\images.jpg"/>
          <p:cNvPicPr>
            <a:picLocks noChangeAspect="1" noChangeArrowheads="1"/>
          </p:cNvPicPr>
          <p:nvPr/>
        </p:nvPicPr>
        <p:blipFill>
          <a:blip r:embed="rId2" cstate="print"/>
          <a:srcRect/>
          <a:stretch>
            <a:fillRect/>
          </a:stretch>
        </p:blipFill>
        <p:spPr bwMode="auto">
          <a:xfrm>
            <a:off x="0" y="3429001"/>
            <a:ext cx="4211960" cy="3429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084982"/>
          </a:xfrm>
        </p:spPr>
        <p:txBody>
          <a:bodyPr>
            <a:normAutofit fontScale="90000"/>
          </a:bodyPr>
          <a:lstStyle/>
          <a:p>
            <a:r>
              <a:rPr lang="fa-IR" b="1" dirty="0" smtClean="0">
                <a:solidFill>
                  <a:schemeClr val="accent2">
                    <a:lumMod val="75000"/>
                  </a:schemeClr>
                </a:solidFill>
                <a:cs typeface="B Nazanin" pitchFamily="2" charset="-78"/>
              </a:rPr>
              <a:t>ويژگي هاي ارزيابي كنند گان</a:t>
            </a:r>
            <a:r>
              <a:rPr lang="en-US" b="1" dirty="0" smtClean="0">
                <a:cs typeface="B Nazanin" pitchFamily="2" charset="-78"/>
              </a:rPr>
              <a:t/>
            </a:r>
            <a:br>
              <a:rPr lang="en-US" b="1" dirty="0" smtClean="0">
                <a:cs typeface="B Nazanin" pitchFamily="2" charset="-78"/>
              </a:rPr>
            </a:br>
            <a:endParaRPr lang="fa-IR" b="1" dirty="0">
              <a:cs typeface="B Nazanin" pitchFamily="2" charset="-78"/>
            </a:endParaRPr>
          </a:p>
        </p:txBody>
      </p:sp>
      <p:sp>
        <p:nvSpPr>
          <p:cNvPr id="3" name="Content Placeholder 2"/>
          <p:cNvSpPr>
            <a:spLocks noGrp="1"/>
          </p:cNvSpPr>
          <p:nvPr>
            <p:ph idx="1"/>
          </p:nvPr>
        </p:nvSpPr>
        <p:spPr>
          <a:xfrm>
            <a:off x="683568" y="980728"/>
            <a:ext cx="8003232" cy="2808311"/>
          </a:xfrm>
        </p:spPr>
        <p:txBody>
          <a:bodyPr>
            <a:normAutofit fontScale="85000" lnSpcReduction="20000"/>
          </a:bodyPr>
          <a:lstStyle/>
          <a:p>
            <a:pPr algn="ctr">
              <a:buNone/>
            </a:pPr>
            <a:r>
              <a:rPr lang="fa-IR" sz="3600" b="1" dirty="0" smtClean="0">
                <a:solidFill>
                  <a:srgbClr val="0070C0"/>
                </a:solidFill>
                <a:latin typeface="2 Titr"/>
                <a:cs typeface="B Nazanin" pitchFamily="2" charset="-78"/>
              </a:rPr>
              <a:t>مشخصات یک ارزیابی کننده خوب</a:t>
            </a:r>
          </a:p>
          <a:p>
            <a:pPr>
              <a:buFont typeface="Wingdings" pitchFamily="2" charset="2"/>
              <a:buChar char="Ø"/>
            </a:pPr>
            <a:r>
              <a:rPr lang="fa-IR" sz="2800" b="1" dirty="0" smtClean="0">
                <a:cs typeface="B Nazanin" pitchFamily="2" charset="-78"/>
              </a:rPr>
              <a:t>داشتن دانش و اطلاعات کافی</a:t>
            </a:r>
          </a:p>
          <a:p>
            <a:pPr>
              <a:buFont typeface="Wingdings" pitchFamily="2" charset="2"/>
              <a:buChar char="Ø"/>
            </a:pPr>
            <a:r>
              <a:rPr lang="fa-IR" sz="2800" b="1" dirty="0" smtClean="0">
                <a:cs typeface="B Nazanin" pitchFamily="2" charset="-78"/>
              </a:rPr>
              <a:t>داشتن انگيزه براي ارزيابي عملكرد</a:t>
            </a:r>
          </a:p>
          <a:p>
            <a:pPr>
              <a:buFont typeface="Wingdings" pitchFamily="2" charset="2"/>
              <a:buChar char="Ø"/>
            </a:pPr>
            <a:r>
              <a:rPr lang="fa-IR" sz="2800" b="1" dirty="0" smtClean="0">
                <a:cs typeface="B Nazanin" pitchFamily="2" charset="-78"/>
              </a:rPr>
              <a:t>داشتن اعتماد به نفس</a:t>
            </a:r>
          </a:p>
          <a:p>
            <a:pPr>
              <a:buFont typeface="Wingdings" pitchFamily="2" charset="2"/>
              <a:buChar char="Ø"/>
            </a:pPr>
            <a:r>
              <a:rPr lang="fa-IR" sz="2800" b="1" dirty="0" smtClean="0">
                <a:cs typeface="B Nazanin" pitchFamily="2" charset="-78"/>
              </a:rPr>
              <a:t>داشتن توان قضاوت</a:t>
            </a:r>
          </a:p>
          <a:p>
            <a:pPr>
              <a:buFont typeface="Wingdings" pitchFamily="2" charset="2"/>
              <a:buChar char="Ø"/>
            </a:pPr>
            <a:r>
              <a:rPr lang="fa-IR" sz="2800" b="1" dirty="0" smtClean="0">
                <a:cs typeface="B Nazanin" pitchFamily="2" charset="-78"/>
              </a:rPr>
              <a:t>احساس مسووليت</a:t>
            </a:r>
          </a:p>
          <a:p>
            <a:pPr>
              <a:buFont typeface="Wingdings" pitchFamily="2" charset="2"/>
              <a:buChar char="Ø"/>
            </a:pPr>
            <a:r>
              <a:rPr lang="fa-IR" sz="2800" b="1" dirty="0" smtClean="0">
                <a:cs typeface="B Nazanin" pitchFamily="2" charset="-78"/>
              </a:rPr>
              <a:t>داشتن فرصت و موقعيت نظارت بر نحوه كار ارزيابي شونده</a:t>
            </a:r>
            <a:endParaRPr lang="en-US" sz="2800" b="1" dirty="0" smtClean="0">
              <a:cs typeface="B Nazanin" pitchFamily="2" charset="-78"/>
            </a:endParaRPr>
          </a:p>
          <a:p>
            <a:pPr>
              <a:buNone/>
            </a:pPr>
            <a:endParaRPr lang="fa-IR" sz="2800" b="1" dirty="0">
              <a:cs typeface="B Nazanin" pitchFamily="2" charset="-78"/>
            </a:endParaRPr>
          </a:p>
        </p:txBody>
      </p:sp>
      <p:pic>
        <p:nvPicPr>
          <p:cNvPr id="5122" name="Picture 2" descr="C:\Documents and Settings\soltannezhad\My Documents\My Pictures\images.jpeg"/>
          <p:cNvPicPr>
            <a:picLocks noChangeAspect="1" noChangeArrowheads="1"/>
          </p:cNvPicPr>
          <p:nvPr/>
        </p:nvPicPr>
        <p:blipFill>
          <a:blip r:embed="rId2" cstate="print"/>
          <a:srcRect/>
          <a:stretch>
            <a:fillRect/>
          </a:stretch>
        </p:blipFill>
        <p:spPr bwMode="auto">
          <a:xfrm>
            <a:off x="3131840" y="3861048"/>
            <a:ext cx="3168352" cy="217909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fa-IR" b="1" dirty="0" smtClean="0">
                <a:solidFill>
                  <a:srgbClr val="FF0000"/>
                </a:solidFill>
                <a:cs typeface="B Nazanin" pitchFamily="2" charset="-78"/>
              </a:rPr>
              <a:t>روش انجام ارزيابي دربیمارستانها</a:t>
            </a:r>
            <a:endParaRPr lang="fa-IR" b="1" dirty="0">
              <a:solidFill>
                <a:srgbClr val="FF0000"/>
              </a:solidFill>
              <a:cs typeface="B Nazanin" pitchFamily="2" charset="-78"/>
            </a:endParaRPr>
          </a:p>
        </p:txBody>
      </p:sp>
      <p:sp>
        <p:nvSpPr>
          <p:cNvPr id="4" name="Content Placeholder 3"/>
          <p:cNvSpPr>
            <a:spLocks noGrp="1"/>
          </p:cNvSpPr>
          <p:nvPr>
            <p:ph sz="half" idx="2"/>
          </p:nvPr>
        </p:nvSpPr>
        <p:spPr>
          <a:xfrm>
            <a:off x="683568" y="1124744"/>
            <a:ext cx="8003232" cy="5001419"/>
          </a:xfrm>
        </p:spPr>
        <p:txBody>
          <a:bodyPr>
            <a:normAutofit fontScale="92500" lnSpcReduction="20000"/>
          </a:bodyPr>
          <a:lstStyle/>
          <a:p>
            <a:pPr>
              <a:lnSpc>
                <a:spcPct val="90000"/>
              </a:lnSpc>
              <a:buFont typeface="Wingdings" pitchFamily="2" charset="2"/>
              <a:buChar char="Ø"/>
            </a:pPr>
            <a:r>
              <a:rPr lang="fa-IR" b="1" dirty="0" smtClean="0">
                <a:cs typeface="B Nazanin" pitchFamily="2" charset="-78"/>
              </a:rPr>
              <a:t>تنظیم چک لیست یا ابزار</a:t>
            </a:r>
          </a:p>
          <a:p>
            <a:pPr>
              <a:lnSpc>
                <a:spcPct val="90000"/>
              </a:lnSpc>
              <a:buFont typeface="Wingdings" pitchFamily="2" charset="2"/>
              <a:buChar char="Ø"/>
            </a:pPr>
            <a:r>
              <a:rPr lang="fa-IR" b="1" dirty="0" smtClean="0">
                <a:cs typeface="B Nazanin" pitchFamily="2" charset="-78"/>
              </a:rPr>
              <a:t>مشخص کردن فردمسئول تیم ارزیابی دربیمارستان</a:t>
            </a:r>
          </a:p>
          <a:p>
            <a:pPr>
              <a:lnSpc>
                <a:spcPct val="90000"/>
              </a:lnSpc>
              <a:buFont typeface="Wingdings" pitchFamily="2" charset="2"/>
              <a:buChar char="Ø"/>
            </a:pPr>
            <a:r>
              <a:rPr lang="fa-IR" b="1" dirty="0" smtClean="0">
                <a:cs typeface="B Nazanin" pitchFamily="2" charset="-78"/>
              </a:rPr>
              <a:t>اعلام شرح وظائف توسط مدیر پرستاری</a:t>
            </a:r>
          </a:p>
          <a:p>
            <a:pPr>
              <a:lnSpc>
                <a:spcPct val="90000"/>
              </a:lnSpc>
              <a:buFont typeface="Wingdings" pitchFamily="2" charset="2"/>
              <a:buChar char="Ø"/>
            </a:pPr>
            <a:r>
              <a:rPr lang="fa-IR" b="1" dirty="0" smtClean="0">
                <a:cs typeface="B Nazanin" pitchFamily="2" charset="-78"/>
              </a:rPr>
              <a:t>تعیین اعضاء تیم ارزیابی بیمارستان و شاخص فرایندهای اصلی بیمارستان</a:t>
            </a:r>
          </a:p>
          <a:p>
            <a:pPr>
              <a:lnSpc>
                <a:spcPct val="90000"/>
              </a:lnSpc>
              <a:buFont typeface="Wingdings" pitchFamily="2" charset="2"/>
              <a:buChar char="Ø"/>
            </a:pPr>
            <a:r>
              <a:rPr lang="fa-IR" b="1" dirty="0" smtClean="0">
                <a:cs typeface="B Nazanin" pitchFamily="2" charset="-78"/>
              </a:rPr>
              <a:t>مشخص نمودن فرآیند های کلیدی وشاخص ها واهداف</a:t>
            </a:r>
          </a:p>
          <a:p>
            <a:pPr>
              <a:lnSpc>
                <a:spcPct val="90000"/>
              </a:lnSpc>
              <a:buFont typeface="Wingdings" pitchFamily="2" charset="2"/>
              <a:buChar char="Ø"/>
            </a:pPr>
            <a:r>
              <a:rPr lang="fa-IR" b="1" dirty="0" smtClean="0">
                <a:cs typeface="B Nazanin" pitchFamily="2" charset="-78"/>
              </a:rPr>
              <a:t>تشکیل جلسه توجیهی با پرسنل واعلام حدود انتظارات توسط مسئول تیم</a:t>
            </a:r>
          </a:p>
          <a:p>
            <a:pPr>
              <a:lnSpc>
                <a:spcPct val="90000"/>
              </a:lnSpc>
              <a:buFont typeface="Wingdings" pitchFamily="2" charset="2"/>
              <a:buChar char="Ø"/>
            </a:pPr>
            <a:r>
              <a:rPr lang="fa-IR" b="1" dirty="0" smtClean="0">
                <a:cs typeface="B Nazanin" pitchFamily="2" charset="-78"/>
              </a:rPr>
              <a:t>تنظیم برنامه تیم ارزیابی بیمارستان توسط مسئول تیم با هماهنگی مدیر پرستاری</a:t>
            </a:r>
          </a:p>
          <a:p>
            <a:pPr>
              <a:lnSpc>
                <a:spcPct val="90000"/>
              </a:lnSpc>
              <a:buFont typeface="Wingdings" pitchFamily="2" charset="2"/>
              <a:buChar char="Ø"/>
            </a:pPr>
            <a:r>
              <a:rPr lang="fa-IR" b="1" dirty="0" smtClean="0">
                <a:cs typeface="B Nazanin" pitchFamily="2" charset="-78"/>
              </a:rPr>
              <a:t>انجام خودارزیابی توسط بخشها و ارزیابی توسط تیم</a:t>
            </a:r>
          </a:p>
          <a:p>
            <a:pPr>
              <a:lnSpc>
                <a:spcPct val="90000"/>
              </a:lnSpc>
              <a:buFont typeface="Wingdings" pitchFamily="2" charset="2"/>
              <a:buChar char="Ø"/>
            </a:pPr>
            <a:r>
              <a:rPr lang="fa-IR" b="1" dirty="0" smtClean="0">
                <a:cs typeface="B Nazanin" pitchFamily="2" charset="-78"/>
              </a:rPr>
              <a:t>تجزیه وتحلیل</a:t>
            </a:r>
          </a:p>
          <a:p>
            <a:pPr>
              <a:lnSpc>
                <a:spcPct val="90000"/>
              </a:lnSpc>
              <a:buFont typeface="Wingdings" pitchFamily="2" charset="2"/>
              <a:buChar char="Ø"/>
            </a:pPr>
            <a:r>
              <a:rPr lang="fa-IR" b="1" dirty="0" smtClean="0">
                <a:cs typeface="B Nazanin" pitchFamily="2" charset="-78"/>
              </a:rPr>
              <a:t>برنامه ریزی اصلاحی با نظرات صاحبان فرایند</a:t>
            </a:r>
          </a:p>
          <a:p>
            <a:pPr>
              <a:lnSpc>
                <a:spcPct val="90000"/>
              </a:lnSpc>
              <a:buFont typeface="Wingdings" pitchFamily="2" charset="2"/>
              <a:buChar char="Ø"/>
            </a:pPr>
            <a:r>
              <a:rPr lang="fa-IR" b="1" dirty="0" smtClean="0">
                <a:cs typeface="B Nazanin" pitchFamily="2" charset="-78"/>
              </a:rPr>
              <a:t>شناسایی موارد عدم انطباق</a:t>
            </a:r>
          </a:p>
          <a:p>
            <a:pPr>
              <a:lnSpc>
                <a:spcPct val="90000"/>
              </a:lnSpc>
              <a:buFont typeface="Wingdings" pitchFamily="2" charset="2"/>
              <a:buChar char="Ø"/>
            </a:pPr>
            <a:endParaRPr lang="fa-IR" b="1" dirty="0" smtClean="0">
              <a:cs typeface="B Nazanin" pitchFamily="2" charset="-78"/>
            </a:endParaRPr>
          </a:p>
          <a:p>
            <a:pPr>
              <a:lnSpc>
                <a:spcPct val="90000"/>
              </a:lnSpc>
              <a:buNone/>
            </a:pPr>
            <a:endParaRPr lang="fa-IR" b="1" dirty="0" smtClean="0">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51520" y="260648"/>
          <a:ext cx="8640960" cy="6423737"/>
        </p:xfrm>
        <a:graphic>
          <a:graphicData uri="http://schemas.openxmlformats.org/drawingml/2006/table">
            <a:tbl>
              <a:tblPr rtl="1"/>
              <a:tblGrid>
                <a:gridCol w="544667"/>
                <a:gridCol w="5149664"/>
                <a:gridCol w="968796"/>
                <a:gridCol w="432768"/>
                <a:gridCol w="432768"/>
                <a:gridCol w="432768"/>
                <a:gridCol w="330270"/>
                <a:gridCol w="349259"/>
              </a:tblGrid>
              <a:tr h="200896">
                <a:tc rowSpan="4">
                  <a:txBody>
                    <a:bodyPr/>
                    <a:lstStyle/>
                    <a:p>
                      <a:pPr algn="r" rtl="1">
                        <a:lnSpc>
                          <a:spcPct val="115000"/>
                        </a:lnSpc>
                        <a:spcAft>
                          <a:spcPts val="0"/>
                        </a:spcAft>
                      </a:pPr>
                      <a:endParaRPr lang="fa-IR" sz="8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rowSpan="4">
                  <a:txBody>
                    <a:bodyPr/>
                    <a:lstStyle/>
                    <a:p>
                      <a:pPr algn="ctr" rtl="1">
                        <a:lnSpc>
                          <a:spcPct val="115000"/>
                        </a:lnSpc>
                        <a:spcAft>
                          <a:spcPts val="0"/>
                        </a:spcAft>
                      </a:pPr>
                      <a:r>
                        <a:rPr lang="fa-IR" sz="1400" b="1" dirty="0">
                          <a:solidFill>
                            <a:schemeClr val="accent2">
                              <a:lumMod val="75000"/>
                            </a:schemeClr>
                          </a:solidFill>
                          <a:latin typeface="Calibri"/>
                          <a:ea typeface="Calibri"/>
                          <a:cs typeface="B Nazanin"/>
                        </a:rPr>
                        <a:t>چک لیست ارزیابی پیشگیری و مراقبت از زخم در بیمارستان ها</a:t>
                      </a:r>
                      <a:endParaRPr lang="en-US" sz="1400" dirty="0">
                        <a:solidFill>
                          <a:schemeClr val="accent2">
                            <a:lumMod val="75000"/>
                          </a:schemeClr>
                        </a:solidFill>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6">
                  <a:txBody>
                    <a:bodyPr/>
                    <a:lstStyle/>
                    <a:p>
                      <a:pPr algn="ctr" rtl="1">
                        <a:lnSpc>
                          <a:spcPct val="115000"/>
                        </a:lnSpc>
                        <a:spcAft>
                          <a:spcPts val="0"/>
                        </a:spcAft>
                      </a:pPr>
                      <a:r>
                        <a:rPr lang="fa-IR" sz="900" b="1" dirty="0">
                          <a:latin typeface="Calibri"/>
                          <a:ea typeface="Calibri"/>
                          <a:cs typeface="B Nazanin"/>
                        </a:rPr>
                        <a:t>معیار</a:t>
                      </a:r>
                      <a:endParaRPr lang="en-US" sz="9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54905">
                <a:tc vMerge="1">
                  <a:txBody>
                    <a:bodyPr/>
                    <a:lstStyle/>
                    <a:p>
                      <a:pPr rtl="1"/>
                      <a:endParaRPr lang="fa-IR"/>
                    </a:p>
                  </a:txBody>
                  <a:tcPr/>
                </a:tc>
                <a:tc vMerge="1">
                  <a:txBody>
                    <a:bodyPr/>
                    <a:lstStyle/>
                    <a:p>
                      <a:pPr rtl="1"/>
                      <a:endParaRPr lang="fa-IR"/>
                    </a:p>
                  </a:txBody>
                  <a:tcPr/>
                </a:tc>
                <a:tc>
                  <a:txBody>
                    <a:bodyPr/>
                    <a:lstStyle/>
                    <a:p>
                      <a:pPr algn="ctr" rtl="1">
                        <a:lnSpc>
                          <a:spcPct val="115000"/>
                        </a:lnSpc>
                        <a:spcAft>
                          <a:spcPts val="0"/>
                        </a:spcAft>
                        <a:tabLst>
                          <a:tab pos="635635" algn="l"/>
                        </a:tabLst>
                      </a:pPr>
                      <a:r>
                        <a:rPr lang="fa-IR" sz="1000" b="1" dirty="0">
                          <a:latin typeface="Calibri"/>
                          <a:ea typeface="Calibri"/>
                          <a:cs typeface="B Nazanin"/>
                        </a:rPr>
                        <a:t>درصد</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rtl="1">
                        <a:lnSpc>
                          <a:spcPct val="115000"/>
                        </a:lnSpc>
                        <a:spcAft>
                          <a:spcPts val="0"/>
                        </a:spcAft>
                        <a:tabLst>
                          <a:tab pos="635635" algn="l"/>
                        </a:tabLst>
                      </a:pPr>
                      <a:r>
                        <a:rPr lang="fa-IR" sz="1000" b="1" dirty="0" smtClean="0">
                          <a:latin typeface="Calibri"/>
                          <a:ea typeface="Calibri"/>
                          <a:cs typeface="B Nazanin"/>
                        </a:rPr>
                        <a:t>100-90</a:t>
                      </a:r>
                      <a:endParaRPr lang="en-US" sz="1000" dirty="0">
                        <a:latin typeface="Calibri"/>
                        <a:ea typeface="Calibri"/>
                        <a:cs typeface="Arial"/>
                      </a:endParaRPr>
                    </a:p>
                  </a:txBody>
                  <a:tcPr marL="52848" marR="52848"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rtl="1">
                        <a:lnSpc>
                          <a:spcPct val="115000"/>
                        </a:lnSpc>
                        <a:spcAft>
                          <a:spcPts val="0"/>
                        </a:spcAft>
                        <a:tabLst>
                          <a:tab pos="635635" algn="l"/>
                        </a:tabLst>
                      </a:pPr>
                      <a:r>
                        <a:rPr lang="fa-IR" sz="1000" b="1" dirty="0">
                          <a:latin typeface="Calibri"/>
                          <a:ea typeface="Calibri"/>
                          <a:cs typeface="B Nazanin"/>
                        </a:rPr>
                        <a:t>90-70</a:t>
                      </a:r>
                      <a:endParaRPr lang="en-US" sz="1000" dirty="0">
                        <a:latin typeface="Calibri"/>
                        <a:ea typeface="Calibri"/>
                        <a:cs typeface="Arial"/>
                      </a:endParaRPr>
                    </a:p>
                  </a:txBody>
                  <a:tcPr marL="52848" marR="52848"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rtl="1">
                        <a:lnSpc>
                          <a:spcPct val="115000"/>
                        </a:lnSpc>
                        <a:spcAft>
                          <a:spcPts val="0"/>
                        </a:spcAft>
                        <a:tabLst>
                          <a:tab pos="635635" algn="l"/>
                        </a:tabLst>
                      </a:pPr>
                      <a:r>
                        <a:rPr lang="fa-IR" sz="1000" b="1" dirty="0">
                          <a:latin typeface="Calibri"/>
                          <a:ea typeface="Calibri"/>
                          <a:cs typeface="B Nazanin"/>
                        </a:rPr>
                        <a:t>70-50</a:t>
                      </a:r>
                      <a:endParaRPr lang="en-US" sz="1000" dirty="0">
                        <a:latin typeface="Calibri"/>
                        <a:ea typeface="Calibri"/>
                        <a:cs typeface="Arial"/>
                      </a:endParaRPr>
                    </a:p>
                  </a:txBody>
                  <a:tcPr marL="52848" marR="52848"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rtl="1">
                        <a:lnSpc>
                          <a:spcPct val="115000"/>
                        </a:lnSpc>
                        <a:spcAft>
                          <a:spcPts val="0"/>
                        </a:spcAft>
                        <a:tabLst>
                          <a:tab pos="635635" algn="l"/>
                        </a:tabLst>
                      </a:pPr>
                      <a:r>
                        <a:rPr lang="fa-IR" sz="1000" b="1" dirty="0">
                          <a:latin typeface="Calibri"/>
                          <a:ea typeface="Calibri"/>
                          <a:cs typeface="Arial"/>
                        </a:rPr>
                        <a:t>50-25</a:t>
                      </a:r>
                      <a:endParaRPr lang="en-US" sz="1000" dirty="0">
                        <a:latin typeface="Calibri"/>
                        <a:ea typeface="Calibri"/>
                        <a:cs typeface="Arial"/>
                      </a:endParaRPr>
                    </a:p>
                  </a:txBody>
                  <a:tcPr marL="52848" marR="52848"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71755" marR="71755" algn="ctr" rtl="1">
                        <a:lnSpc>
                          <a:spcPct val="115000"/>
                        </a:lnSpc>
                        <a:spcAft>
                          <a:spcPts val="0"/>
                        </a:spcAft>
                        <a:tabLst>
                          <a:tab pos="635635" algn="l"/>
                        </a:tabLst>
                      </a:pPr>
                      <a:r>
                        <a:rPr lang="fa-IR" sz="1000" b="1" dirty="0">
                          <a:latin typeface="Calibri"/>
                          <a:ea typeface="Calibri"/>
                          <a:cs typeface="Arial"/>
                        </a:rPr>
                        <a:t>25&gt;</a:t>
                      </a:r>
                      <a:endParaRPr lang="en-US" sz="1000" dirty="0">
                        <a:latin typeface="Calibri"/>
                        <a:ea typeface="Calibri"/>
                        <a:cs typeface="Arial"/>
                      </a:endParaRPr>
                    </a:p>
                  </a:txBody>
                  <a:tcPr marL="52848" marR="52848" marT="0"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52767">
                <a:tc vMerge="1">
                  <a:txBody>
                    <a:bodyPr/>
                    <a:lstStyle/>
                    <a:p>
                      <a:pPr rtl="1"/>
                      <a:endParaRPr lang="fa-IR"/>
                    </a:p>
                  </a:txBody>
                  <a:tcPr/>
                </a:tc>
                <a:tc vMerge="1">
                  <a:txBody>
                    <a:bodyPr/>
                    <a:lstStyle/>
                    <a:p>
                      <a:pPr rtl="1"/>
                      <a:endParaRPr lang="fa-IR"/>
                    </a:p>
                  </a:txBody>
                  <a:tcPr/>
                </a:tc>
                <a:tc>
                  <a:txBody>
                    <a:bodyPr/>
                    <a:lstStyle/>
                    <a:p>
                      <a:pPr algn="ctr" rtl="1">
                        <a:lnSpc>
                          <a:spcPct val="115000"/>
                        </a:lnSpc>
                        <a:spcAft>
                          <a:spcPts val="0"/>
                        </a:spcAft>
                        <a:tabLst>
                          <a:tab pos="635635" algn="l"/>
                        </a:tabLst>
                      </a:pPr>
                      <a:r>
                        <a:rPr lang="fa-IR" sz="1000" b="1">
                          <a:latin typeface="Calibri"/>
                          <a:ea typeface="Calibri"/>
                          <a:cs typeface="B Nazanin"/>
                        </a:rPr>
                        <a:t>امتیاز</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tabLst>
                          <a:tab pos="635635" algn="l"/>
                        </a:tabLst>
                      </a:pPr>
                      <a:r>
                        <a:rPr lang="fa-IR" sz="1000" b="1">
                          <a:latin typeface="Calibri"/>
                          <a:ea typeface="Calibri"/>
                          <a:cs typeface="B Nazanin"/>
                        </a:rPr>
                        <a:t>4</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tabLst>
                          <a:tab pos="635635" algn="l"/>
                        </a:tabLst>
                      </a:pPr>
                      <a:r>
                        <a:rPr lang="fa-IR" sz="1000" b="1">
                          <a:latin typeface="Calibri"/>
                          <a:ea typeface="Calibri"/>
                          <a:cs typeface="B Nazanin"/>
                        </a:rPr>
                        <a:t>3</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tabLst>
                          <a:tab pos="635635" algn="l"/>
                        </a:tabLst>
                      </a:pPr>
                      <a:r>
                        <a:rPr lang="fa-IR" sz="1000" b="1">
                          <a:latin typeface="Calibri"/>
                          <a:ea typeface="Calibri"/>
                          <a:cs typeface="B Nazanin"/>
                        </a:rPr>
                        <a:t>2</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tabLst>
                          <a:tab pos="635635" algn="l"/>
                        </a:tabLst>
                      </a:pPr>
                      <a:r>
                        <a:rPr lang="fa-IR" sz="1000" b="1">
                          <a:latin typeface="Calibri"/>
                          <a:ea typeface="Calibri"/>
                          <a:cs typeface="Arial"/>
                        </a:rPr>
                        <a:t>1</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lnSpc>
                          <a:spcPct val="115000"/>
                        </a:lnSpc>
                        <a:spcAft>
                          <a:spcPts val="0"/>
                        </a:spcAft>
                        <a:tabLst>
                          <a:tab pos="635635" algn="l"/>
                        </a:tabLst>
                      </a:pPr>
                      <a:r>
                        <a:rPr lang="fa-IR" sz="1000" b="1" dirty="0">
                          <a:latin typeface="Calibri"/>
                          <a:ea typeface="Calibri"/>
                          <a:cs typeface="Arial"/>
                        </a:rPr>
                        <a:t>0</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27363">
                <a:tc vMerge="1">
                  <a:txBody>
                    <a:bodyPr/>
                    <a:lstStyle/>
                    <a:p>
                      <a:pPr rtl="1"/>
                      <a:endParaRPr lang="fa-IR"/>
                    </a:p>
                  </a:txBody>
                  <a:tcPr/>
                </a:tc>
                <a:tc vMerge="1">
                  <a:txBody>
                    <a:bodyPr/>
                    <a:lstStyle/>
                    <a:p>
                      <a:pPr rtl="1"/>
                      <a:endParaRPr lang="fa-IR"/>
                    </a:p>
                  </a:txBody>
                  <a:tcPr/>
                </a:tc>
                <a:tc>
                  <a:txBody>
                    <a:bodyPr/>
                    <a:lstStyle/>
                    <a:p>
                      <a:pPr algn="ctr" rtl="1">
                        <a:lnSpc>
                          <a:spcPct val="115000"/>
                        </a:lnSpc>
                        <a:spcAft>
                          <a:spcPts val="0"/>
                        </a:spcAft>
                        <a:tabLst>
                          <a:tab pos="635635" algn="l"/>
                        </a:tabLst>
                      </a:pPr>
                      <a:r>
                        <a:rPr lang="fa-IR" sz="1000" b="1" dirty="0">
                          <a:latin typeface="Calibri"/>
                          <a:ea typeface="Calibri"/>
                          <a:cs typeface="B Nazanin"/>
                        </a:rPr>
                        <a:t>درجه اهمیت 6-1</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5">
                  <a:txBody>
                    <a:bodyPr/>
                    <a:lstStyle/>
                    <a:p>
                      <a:pPr algn="ctr" rtl="1">
                        <a:lnSpc>
                          <a:spcPct val="115000"/>
                        </a:lnSpc>
                        <a:spcAft>
                          <a:spcPts val="0"/>
                        </a:spcAft>
                        <a:tabLst>
                          <a:tab pos="635635" algn="l"/>
                        </a:tabLst>
                      </a:pP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200896">
                <a:tc>
                  <a:txBody>
                    <a:bodyPr/>
                    <a:lstStyle/>
                    <a:p>
                      <a:pPr algn="r" rtl="1">
                        <a:lnSpc>
                          <a:spcPct val="115000"/>
                        </a:lnSpc>
                        <a:spcAft>
                          <a:spcPts val="0"/>
                        </a:spcAft>
                      </a:pPr>
                      <a:r>
                        <a:rPr lang="fa-IR" sz="800" b="1">
                          <a:latin typeface="Calibri"/>
                          <a:ea typeface="Calibri"/>
                          <a:cs typeface="B Nazanin"/>
                        </a:rPr>
                        <a:t>1</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برنامه عملیاتی جهت مراقبت از زخم در بیمارستان تدوین شده است</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2</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خط مشی جهت مراقبت از زخم در بیمارستان تدوین شده است</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3</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پرسنل ازخط مشی مراقبت از زخم در بیمارستان اطلاع دارند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4</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رابط مراقبت از زخم بیمارستان به کلیه بخش ها معرفی شده است</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5</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تفکیک بیماران مستعد زخم بستر در اورژانس بیمارستان انجام می گیرد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6</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مکان مجزا جهت حضور رابط زخم بیمارستان در نظر گرفته شده است</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7</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وسایل و تجهیزات کافی در اتاق مراقبت از زخم بیمارستان وجود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8</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جهت تهیه پانسمان های نوین با داروخانه بیمارستان قرارداد وجود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9</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تعداد روزهای اختصاص داده شده با توجه به تخت های ویژه موجود در بیمارستان و مراجعین به دفتر زخم همخوانی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10</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کلاس های آموزشی پیشگیری از زخم جهت کلیه پرسنل شاغل در بخش های ویژه و رابطین آموزش به بیمار برگزار شده است</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11</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مطالب آموزشی لازم (کلاس، پمفلت، پوستر) در دسترس بیماران و همراه بیمار وجود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12</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اطلاع رسانی وجود دفتر مراقبت اززخم  جهت مراجعین ( کلینیک، درمانگاه و بخش ها) وجود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13</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dirty="0">
                          <a:latin typeface="Calibri"/>
                          <a:ea typeface="Calibri"/>
                          <a:cs typeface="B Nazanin"/>
                        </a:rPr>
                        <a:t>فرم های ارزیابی زخم جهت بیماران بستری در بخش تکمیل می </a:t>
                      </a:r>
                      <a:r>
                        <a:rPr lang="fa-IR" sz="800" b="1" dirty="0" smtClean="0">
                          <a:latin typeface="Calibri"/>
                          <a:ea typeface="Calibri"/>
                          <a:cs typeface="B Nazanin"/>
                        </a:rPr>
                        <a:t>شود</a:t>
                      </a:r>
                    </a:p>
                    <a:p>
                      <a:pPr algn="r" rtl="1">
                        <a:lnSpc>
                          <a:spcPct val="115000"/>
                        </a:lnSpc>
                        <a:spcAft>
                          <a:spcPts val="0"/>
                        </a:spcAft>
                      </a:pPr>
                      <a:endParaRPr lang="en-US" sz="8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a:txBody>
                    <a:bodyPr/>
                    <a:lstStyle/>
                    <a:p>
                      <a:pPr algn="r" rtl="1">
                        <a:lnSpc>
                          <a:spcPct val="115000"/>
                        </a:lnSpc>
                        <a:spcAft>
                          <a:spcPts val="0"/>
                        </a:spcAft>
                      </a:pPr>
                      <a:r>
                        <a:rPr lang="fa-IR" sz="800" b="1">
                          <a:latin typeface="Calibri"/>
                          <a:ea typeface="Calibri"/>
                          <a:cs typeface="B Nazanin"/>
                        </a:rPr>
                        <a:t>14</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dirty="0">
                          <a:latin typeface="Calibri"/>
                          <a:ea typeface="Calibri"/>
                          <a:cs typeface="B Nazanin"/>
                        </a:rPr>
                        <a:t>دفتر پذیرش بیمارن غیر بستری در بیمارستان در دفتر زخم وجود </a:t>
                      </a:r>
                      <a:r>
                        <a:rPr lang="fa-IR" sz="800" b="1" dirty="0" smtClean="0">
                          <a:latin typeface="Calibri"/>
                          <a:ea typeface="Calibri"/>
                          <a:cs typeface="B Nazanin"/>
                        </a:rPr>
                        <a:t>دارد</a:t>
                      </a:r>
                    </a:p>
                    <a:p>
                      <a:pPr algn="r" rtl="1">
                        <a:lnSpc>
                          <a:spcPct val="115000"/>
                        </a:lnSpc>
                        <a:spcAft>
                          <a:spcPts val="0"/>
                        </a:spcAft>
                      </a:pPr>
                      <a:endParaRPr lang="en-US" sz="8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a:latin typeface="Calibri"/>
                          <a:ea typeface="Calibri"/>
                          <a:cs typeface="Arial"/>
                        </a:rPr>
                        <a:t>5</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15</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همکاری رابط زخم بیمارستان جهت وظایف محوله از طرف مسئولین بیمارستان مورد توجه و قدردانی قرار می گیرد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a:latin typeface="Calibri"/>
                          <a:ea typeface="Calibri"/>
                          <a:cs typeface="Arial"/>
                        </a:rPr>
                        <a:t>5</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16</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برنامه نظارت و کنترل بر نحوه اجرای خدمات پیشگیری و مراقبت از زخم برای کارکنان و بیماران از طریق مدیریت پرستاری بیمارستان وجود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a:latin typeface="Calibri"/>
                          <a:ea typeface="Calibri"/>
                          <a:cs typeface="Arial"/>
                        </a:rPr>
                        <a:t>5</a:t>
                      </a:r>
                      <a:endParaRPr lang="en-US" sz="10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130">
                <a:tc>
                  <a:txBody>
                    <a:bodyPr/>
                    <a:lstStyle/>
                    <a:p>
                      <a:pPr algn="r" rtl="1">
                        <a:lnSpc>
                          <a:spcPct val="115000"/>
                        </a:lnSpc>
                        <a:spcAft>
                          <a:spcPts val="0"/>
                        </a:spcAft>
                      </a:pPr>
                      <a:r>
                        <a:rPr lang="fa-IR" sz="800" b="1">
                          <a:latin typeface="Calibri"/>
                          <a:ea typeface="Calibri"/>
                          <a:cs typeface="B Nazanin"/>
                        </a:rPr>
                        <a:t>17</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800" b="1">
                          <a:latin typeface="Calibri"/>
                          <a:ea typeface="Calibri"/>
                          <a:cs typeface="B Nazanin"/>
                        </a:rPr>
                        <a:t>مستندات ارزیابی شاخص زخم بستر در بیماران پس از بستری در بیمارستان وجود دارد</a:t>
                      </a:r>
                      <a:endParaRPr lang="en-US"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000" dirty="0">
                          <a:latin typeface="Calibri"/>
                          <a:ea typeface="Calibri"/>
                          <a:cs typeface="Arial"/>
                        </a:rPr>
                        <a:t>6</a:t>
                      </a:r>
                      <a:endParaRPr lang="en-US" sz="10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896">
                <a:tc gridSpan="2">
                  <a:txBody>
                    <a:bodyPr/>
                    <a:lstStyle/>
                    <a:p>
                      <a:pPr algn="r" rtl="1">
                        <a:lnSpc>
                          <a:spcPct val="115000"/>
                        </a:lnSpc>
                        <a:spcAft>
                          <a:spcPts val="0"/>
                        </a:spcAft>
                      </a:pPr>
                      <a:r>
                        <a:rPr lang="fa-IR" sz="800" b="1" dirty="0">
                          <a:latin typeface="Calibri"/>
                          <a:ea typeface="Calibri"/>
                          <a:cs typeface="B Titr"/>
                        </a:rPr>
                        <a:t>میانگین درصد</a:t>
                      </a:r>
                      <a:endParaRPr lang="en-US" sz="8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a:txBody>
                    <a:bodyPr/>
                    <a:lstStyle/>
                    <a:p>
                      <a:pPr algn="ctr" rtl="1">
                        <a:lnSpc>
                          <a:spcPct val="115000"/>
                        </a:lnSpc>
                        <a:spcAft>
                          <a:spcPts val="0"/>
                        </a:spcAft>
                      </a:pPr>
                      <a:endParaRPr lang="fa-IR" sz="8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endParaRPr lang="fa-IR" sz="800" dirty="0">
                        <a:latin typeface="Calibri"/>
                        <a:ea typeface="Calibri"/>
                        <a:cs typeface="Arial"/>
                      </a:endParaRPr>
                    </a:p>
                  </a:txBody>
                  <a:tcPr marL="52848" marR="52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79513" y="1270794"/>
          <a:ext cx="8640958" cy="5326557"/>
        </p:xfrm>
        <a:graphic>
          <a:graphicData uri="http://schemas.openxmlformats.org/drawingml/2006/table">
            <a:tbl>
              <a:tblPr rtl="1"/>
              <a:tblGrid>
                <a:gridCol w="723420"/>
                <a:gridCol w="746081"/>
                <a:gridCol w="753928"/>
                <a:gridCol w="703374"/>
                <a:gridCol w="718191"/>
                <a:gridCol w="706860"/>
                <a:gridCol w="770488"/>
                <a:gridCol w="739982"/>
                <a:gridCol w="730395"/>
                <a:gridCol w="741723"/>
                <a:gridCol w="701631"/>
                <a:gridCol w="604885"/>
              </a:tblGrid>
              <a:tr h="388026">
                <a:tc>
                  <a:txBody>
                    <a:bodyPr/>
                    <a:lstStyle/>
                    <a:p>
                      <a:pPr algn="ctr" rtl="1">
                        <a:lnSpc>
                          <a:spcPct val="115000"/>
                        </a:lnSpc>
                        <a:spcAft>
                          <a:spcPts val="0"/>
                        </a:spcAft>
                      </a:pPr>
                      <a:r>
                        <a:rPr lang="fa-IR" sz="1100" b="1">
                          <a:latin typeface="Cambria"/>
                          <a:ea typeface="Times New Roman"/>
                          <a:cs typeface="Times New Roman"/>
                        </a:rPr>
                        <a:t>موارد چک لیست</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هاشمی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نصیری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آقایی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بابائی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ندایی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خسروی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زارعی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انوری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حمیدی</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جمع امتیاز</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mbria"/>
                          <a:ea typeface="Times New Roman"/>
                          <a:cs typeface="Times New Roman"/>
                        </a:rPr>
                        <a:t>درصد</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66.6%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77.7%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77.7%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88.8%</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77.7%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72.2%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88.8%</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8</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72.2%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9</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88.8%</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10</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66.6%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11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83.3%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12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77.7%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13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83.3%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14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83.3%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15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83.3%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16</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18/14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77.7%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58685">
                <a:tc>
                  <a:txBody>
                    <a:bodyPr/>
                    <a:lstStyle/>
                    <a:p>
                      <a:pPr algn="ctr" rtl="1">
                        <a:lnSpc>
                          <a:spcPct val="115000"/>
                        </a:lnSpc>
                        <a:spcAft>
                          <a:spcPts val="0"/>
                        </a:spcAft>
                      </a:pPr>
                      <a:r>
                        <a:rPr lang="fa-IR" sz="1100" b="1">
                          <a:latin typeface="Cambria"/>
                          <a:ea typeface="Times New Roman"/>
                          <a:cs typeface="Times New Roman"/>
                        </a:rPr>
                        <a:t>17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18/15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83.3%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58685">
                <a:tc>
                  <a:txBody>
                    <a:bodyPr/>
                    <a:lstStyle/>
                    <a:p>
                      <a:pPr algn="ctr" rtl="1">
                        <a:lnSpc>
                          <a:spcPct val="115000"/>
                        </a:lnSpc>
                        <a:spcAft>
                          <a:spcPts val="0"/>
                        </a:spcAft>
                      </a:pPr>
                      <a:r>
                        <a:rPr lang="fa-IR" sz="1100" b="1">
                          <a:latin typeface="Cambria"/>
                          <a:ea typeface="Times New Roman"/>
                          <a:cs typeface="Times New Roman"/>
                        </a:rPr>
                        <a:t>جمع امتیاز </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34/28</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34/27</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34/32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34/31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34/29</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latin typeface="Calibri"/>
                          <a:ea typeface="Calibri"/>
                          <a:cs typeface="Arial"/>
                        </a:rPr>
                        <a:t>34/25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endParaRPr lang="fa-IR"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rtl="1">
                        <a:lnSpc>
                          <a:spcPct val="115000"/>
                        </a:lnSpc>
                        <a:spcAft>
                          <a:spcPts val="0"/>
                        </a:spcAft>
                      </a:pPr>
                      <a:r>
                        <a:rPr lang="fa-IR" sz="1100" b="1">
                          <a:solidFill>
                            <a:srgbClr val="C00000"/>
                          </a:solidFill>
                          <a:latin typeface="Calibri"/>
                          <a:ea typeface="Calibri"/>
                          <a:cs typeface="B Titr"/>
                        </a:rPr>
                        <a:t>79.3%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82201">
                <a:tc>
                  <a:txBody>
                    <a:bodyPr/>
                    <a:lstStyle/>
                    <a:p>
                      <a:pPr algn="ctr" rtl="1">
                        <a:lnSpc>
                          <a:spcPct val="115000"/>
                        </a:lnSpc>
                        <a:spcAft>
                          <a:spcPts val="0"/>
                        </a:spcAft>
                      </a:pPr>
                      <a:r>
                        <a:rPr lang="fa-IR" sz="1100" b="1">
                          <a:latin typeface="Cambria"/>
                          <a:ea typeface="Times New Roman"/>
                          <a:cs typeface="Times New Roman"/>
                        </a:rPr>
                        <a:t>درصد</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79.4%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70.5%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82.3%</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95.8%</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79.4%</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94.1%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91.1%</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85.2%</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a:latin typeface="Calibri"/>
                          <a:ea typeface="Calibri"/>
                          <a:cs typeface="Arial"/>
                        </a:rPr>
                        <a:t>73.5%</a:t>
                      </a:r>
                      <a:endParaRPr lang="en-US"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endParaRPr lang="fa-IR" sz="1100" b="1">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ctr" rtl="1">
                        <a:lnSpc>
                          <a:spcPct val="115000"/>
                        </a:lnSpc>
                        <a:spcAft>
                          <a:spcPts val="0"/>
                        </a:spcAft>
                      </a:pPr>
                      <a:r>
                        <a:rPr lang="fa-IR" sz="1100" b="1" dirty="0">
                          <a:solidFill>
                            <a:srgbClr val="00220F"/>
                          </a:solidFill>
                          <a:latin typeface="Calibri"/>
                          <a:ea typeface="Calibri"/>
                          <a:cs typeface="B Titr"/>
                        </a:rPr>
                        <a:t>91.3%</a:t>
                      </a:r>
                      <a:endParaRPr lang="en-US" sz="1100" b="1" dirty="0">
                        <a:latin typeface="Calibri"/>
                        <a:ea typeface="Calibri"/>
                        <a:cs typeface="Arial"/>
                      </a:endParaRPr>
                    </a:p>
                  </a:txBody>
                  <a:tcPr marL="35105" marR="35105"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bl>
          </a:graphicData>
        </a:graphic>
      </p:graphicFrame>
      <p:sp>
        <p:nvSpPr>
          <p:cNvPr id="1025" name="Rectangle 1"/>
          <p:cNvSpPr>
            <a:spLocks noChangeArrowheads="1"/>
          </p:cNvSpPr>
          <p:nvPr/>
        </p:nvSpPr>
        <p:spPr bwMode="auto">
          <a:xfrm>
            <a:off x="1616162" y="277417"/>
            <a:ext cx="5772735"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1600" b="0" i="0" u="none" strike="noStrike" cap="none" normalizeH="0" baseline="0" dirty="0" smtClean="0">
                <a:ln>
                  <a:noFill/>
                </a:ln>
                <a:solidFill>
                  <a:schemeClr val="tx1"/>
                </a:solidFill>
                <a:effectLst/>
                <a:latin typeface="Calibri" pitchFamily="34" charset="0"/>
                <a:ea typeface="Calibri" pitchFamily="34" charset="0"/>
                <a:cs typeface="B Jadid" pitchFamily="2" charset="-78"/>
              </a:rPr>
              <a:t>حسابرسی چک لیست زخم مرکزآموزشی درمانی سه ماهه اول سال 1397</a:t>
            </a:r>
            <a:endParaRPr kumimoji="0" lang="en-US" sz="1050" b="0" i="0" u="none" strike="noStrike" cap="none" normalizeH="0" baseline="0" dirty="0" smtClean="0">
              <a:ln>
                <a:noFill/>
              </a:ln>
              <a:solidFill>
                <a:schemeClr val="tx1"/>
              </a:solidFill>
              <a:effectLst/>
              <a:latin typeface="Arial" pitchFamily="34" charset="0"/>
              <a:cs typeface="B Jadid"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fa-IR" sz="1400" b="1" dirty="0" smtClean="0">
                <a:latin typeface="2 Titr"/>
              </a:rPr>
              <a:t>درصد رعایت موارد چک لیست زخم توسط پرسنل بخش.....مرکزآموزشی درمانی.........سه ماهه اول سال 1397</a:t>
            </a:r>
            <a:endParaRPr lang="fa-IR" sz="1400" b="1" dirty="0">
              <a:latin typeface="2 Titr"/>
            </a:endParaRPr>
          </a:p>
        </p:txBody>
      </p:sp>
      <p:graphicFrame>
        <p:nvGraphicFramePr>
          <p:cNvPr id="5" name="Chart 4"/>
          <p:cNvGraphicFramePr/>
          <p:nvPr/>
        </p:nvGraphicFramePr>
        <p:xfrm>
          <a:off x="251520" y="1124744"/>
          <a:ext cx="8640959" cy="54005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fa-IR" sz="1600" b="1" dirty="0" smtClean="0">
                <a:latin typeface="2 Titr"/>
              </a:rPr>
              <a:t>نمودار میانگین درصد موارد چک لیست زخم بخش .........مرکزآموزشی درمانی .....سه ماهه اول سال1397</a:t>
            </a:r>
            <a:endParaRPr lang="fa-IR" sz="1200" b="1" dirty="0">
              <a:latin typeface="2 Titr"/>
            </a:endParaRPr>
          </a:p>
        </p:txBody>
      </p:sp>
      <p:graphicFrame>
        <p:nvGraphicFramePr>
          <p:cNvPr id="5" name="Content Placeholder 4"/>
          <p:cNvGraphicFramePr>
            <a:graphicFrameLocks noGrp="1"/>
          </p:cNvGraphicFramePr>
          <p:nvPr>
            <p:ph idx="1"/>
          </p:nvPr>
        </p:nvGraphicFramePr>
        <p:xfrm>
          <a:off x="457200" y="1628800"/>
          <a:ext cx="8229600" cy="44973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2555776" y="1124744"/>
          <a:ext cx="6096003" cy="620319"/>
        </p:xfrm>
        <a:graphic>
          <a:graphicData uri="http://schemas.openxmlformats.org/drawingml/2006/table">
            <a:tbl>
              <a:tblPr rtl="1"/>
              <a:tblGrid>
                <a:gridCol w="584217"/>
                <a:gridCol w="417551"/>
                <a:gridCol w="500589"/>
                <a:gridCol w="335689"/>
                <a:gridCol w="584217"/>
                <a:gridCol w="417551"/>
                <a:gridCol w="417551"/>
                <a:gridCol w="417551"/>
                <a:gridCol w="416962"/>
                <a:gridCol w="417551"/>
                <a:gridCol w="584217"/>
                <a:gridCol w="584806"/>
                <a:gridCol w="417551"/>
              </a:tblGrid>
              <a:tr h="195072">
                <a:tc>
                  <a:txBody>
                    <a:bodyPr/>
                    <a:lstStyle/>
                    <a:p>
                      <a:pPr algn="l" rtl="0">
                        <a:lnSpc>
                          <a:spcPct val="115000"/>
                        </a:lnSpc>
                        <a:spcAft>
                          <a:spcPts val="0"/>
                        </a:spcAft>
                      </a:pPr>
                      <a:r>
                        <a:rPr lang="fa-IR" sz="1100" b="1" dirty="0">
                          <a:latin typeface="Calibri"/>
                          <a:ea typeface="Times New Roman"/>
                          <a:cs typeface="B Nazanin"/>
                        </a:rPr>
                        <a:t>نام بخش</a:t>
                      </a:r>
                      <a:endParaRPr lang="en-US" sz="1000" dirty="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fa-IR" sz="1000">
                        <a:latin typeface="Calibri"/>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endParaRPr lang="en-US" sz="1000">
                        <a:latin typeface="Times New Roman"/>
                        <a:ea typeface="Times New Roman"/>
                        <a:cs typeface="B Nazanin"/>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endParaRPr lang="en-US" sz="1000" dirty="0">
                        <a:latin typeface="Times New Roman"/>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endParaRPr lang="en-US" sz="1000">
                        <a:latin typeface="Times New Roman"/>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endParaRPr lang="en-US" sz="1000">
                        <a:latin typeface="Times New Roman"/>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endParaRPr lang="en-US" sz="1000">
                        <a:latin typeface="Times New Roman"/>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247">
                <a:tc>
                  <a:txBody>
                    <a:bodyPr/>
                    <a:lstStyle/>
                    <a:p>
                      <a:pPr algn="l" rtl="0">
                        <a:lnSpc>
                          <a:spcPct val="115000"/>
                        </a:lnSpc>
                        <a:spcAft>
                          <a:spcPts val="0"/>
                        </a:spcAft>
                      </a:pPr>
                      <a:r>
                        <a:rPr lang="fa-IR" sz="1100" b="1">
                          <a:latin typeface="Calibri"/>
                          <a:ea typeface="Times New Roman"/>
                          <a:cs typeface="B Nazanin"/>
                        </a:rPr>
                        <a:t>میانگین </a:t>
                      </a:r>
                      <a:endParaRPr lang="en-US" sz="1000">
                        <a:latin typeface="Calibri"/>
                        <a:ea typeface="Times New Roman"/>
                        <a:cs typeface="Arial"/>
                      </a:endParaRPr>
                    </a:p>
                    <a:p>
                      <a:pPr algn="l" rtl="0">
                        <a:lnSpc>
                          <a:spcPct val="115000"/>
                        </a:lnSpc>
                        <a:spcAft>
                          <a:spcPts val="0"/>
                        </a:spcAft>
                      </a:pPr>
                      <a:r>
                        <a:rPr lang="fa-IR" sz="1100" b="1">
                          <a:latin typeface="Calibri"/>
                          <a:ea typeface="Times New Roman"/>
                          <a:cs typeface="B Nazanin"/>
                        </a:rPr>
                        <a:t>درصد</a:t>
                      </a: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endParaRPr lang="en-US" sz="1000" dirty="0">
                        <a:latin typeface="Calibri"/>
                        <a:ea typeface="Times New Roman"/>
                        <a:cs typeface="Arial"/>
                      </a:endParaRPr>
                    </a:p>
                  </a:txBody>
                  <a:tcPr marL="63610" marR="636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4" name="Rectangle 2"/>
          <p:cNvSpPr>
            <a:spLocks noChangeArrowheads="1"/>
          </p:cNvSpPr>
          <p:nvPr/>
        </p:nvSpPr>
        <p:spPr bwMode="auto">
          <a:xfrm>
            <a:off x="251520" y="52754"/>
            <a:ext cx="864096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fa-IR" sz="1200" b="0" i="0" u="none" strike="noStrike" cap="none" normalizeH="0" baseline="0" dirty="0" smtClean="0">
                <a:ln>
                  <a:noFill/>
                </a:ln>
                <a:solidFill>
                  <a:srgbClr val="FF0000"/>
                </a:solidFill>
                <a:effectLst/>
                <a:latin typeface="Calibri" pitchFamily="34" charset="0"/>
                <a:ea typeface="Times New Roman" pitchFamily="18" charset="0"/>
                <a:cs typeface="B Jadid" pitchFamily="2" charset="-78"/>
              </a:rPr>
              <a:t>گزارش تحلیلی نتایج ارزیابی فرایندهای پرستاری و مامایی مرکز آموزشی درمانی /بیمارستان..........</a:t>
            </a:r>
            <a:endParaRPr kumimoji="0" lang="en-US" sz="800" b="0" i="0" u="none" strike="noStrike" cap="none" normalizeH="0" baseline="0" dirty="0" smtClean="0">
              <a:ln>
                <a:noFill/>
              </a:ln>
              <a:solidFill>
                <a:srgbClr val="FF0000"/>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Titr" pitchFamily="2" charset="-78"/>
              </a:rPr>
              <a:t>عنوان فرایند: ارزیابی مراقبتهای پرستاری در بخش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Titr" pitchFamily="2" charset="-78"/>
              </a:rPr>
              <a:t>نام ارزیاب: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Titr" pitchFamily="2" charset="-78"/>
              </a:rPr>
              <a:t>تاریخ ارزیابی: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1" i="0" u="none" strike="noStrike" cap="none" normalizeH="0" baseline="0" dirty="0" smtClean="0">
                <a:ln>
                  <a:noFill/>
                </a:ln>
                <a:solidFill>
                  <a:schemeClr val="tx1"/>
                </a:solidFill>
                <a:effectLst/>
                <a:latin typeface="Arial" pitchFamily="34" charset="0"/>
                <a:ea typeface="Arial" pitchFamily="34" charset="0"/>
                <a:cs typeface="B Titr" pitchFamily="2" charset="-78"/>
              </a:rPr>
              <a:t>میانگین</a:t>
            </a:r>
            <a:r>
              <a:rPr kumimoji="0" lang="fa-IR" sz="1200" b="1" i="0" u="none" strike="noStrike" cap="none" normalizeH="0" baseline="0" dirty="0" smtClean="0">
                <a:ln>
                  <a:noFill/>
                </a:ln>
                <a:solidFill>
                  <a:schemeClr val="tx1"/>
                </a:solidFill>
                <a:effectLst/>
                <a:latin typeface="Calibri" pitchFamily="34" charset="0"/>
                <a:ea typeface="Arial" pitchFamily="34" charset="0"/>
                <a:cs typeface="B Titr" pitchFamily="2" charset="-78"/>
              </a:rPr>
              <a:t> </a:t>
            </a:r>
            <a:r>
              <a:rPr kumimoji="0" lang="fa-IR" sz="1200" b="1" i="0" u="none" strike="noStrike" cap="none" normalizeH="0" baseline="0" dirty="0" smtClean="0">
                <a:ln>
                  <a:noFill/>
                </a:ln>
                <a:solidFill>
                  <a:schemeClr val="tx1"/>
                </a:solidFill>
                <a:effectLst/>
                <a:latin typeface="Arial" pitchFamily="34" charset="0"/>
                <a:ea typeface="Arial" pitchFamily="34" charset="0"/>
                <a:cs typeface="B Titr" pitchFamily="2" charset="-78"/>
              </a:rPr>
              <a:t>درصد</a:t>
            </a:r>
            <a:r>
              <a:rPr kumimoji="0" lang="fa-IR" sz="1200" b="1" i="0" u="none" strike="noStrike" cap="none" normalizeH="0" baseline="0" dirty="0" smtClean="0">
                <a:ln>
                  <a:noFill/>
                </a:ln>
                <a:solidFill>
                  <a:schemeClr val="tx1"/>
                </a:solidFill>
                <a:effectLst/>
                <a:latin typeface="Calibri" pitchFamily="34" charset="0"/>
                <a:ea typeface="Arial" pitchFamily="34" charset="0"/>
                <a:cs typeface="B Titr" pitchFamily="2" charset="-78"/>
              </a:rPr>
              <a:t> </a:t>
            </a:r>
            <a:r>
              <a:rPr kumimoji="0" lang="fa-IR" sz="1200" b="1" i="0" u="none" strike="noStrike" cap="none" normalizeH="0" baseline="0" dirty="0" smtClean="0">
                <a:ln>
                  <a:noFill/>
                </a:ln>
                <a:solidFill>
                  <a:schemeClr val="tx1"/>
                </a:solidFill>
                <a:effectLst/>
                <a:latin typeface="Arial" pitchFamily="34" charset="0"/>
                <a:ea typeface="Arial" pitchFamily="34" charset="0"/>
                <a:cs typeface="B Titr" pitchFamily="2" charset="-78"/>
              </a:rPr>
              <a:t>کلی</a:t>
            </a:r>
            <a:r>
              <a:rPr kumimoji="0" lang="fa-IR" sz="1200" b="1" i="0" u="none" strike="noStrike" cap="none" normalizeH="0" baseline="0" dirty="0" smtClean="0">
                <a:ln>
                  <a:noFill/>
                </a:ln>
                <a:solidFill>
                  <a:schemeClr val="tx1"/>
                </a:solidFill>
                <a:effectLst/>
                <a:latin typeface="Calibri" pitchFamily="34" charset="0"/>
                <a:ea typeface="Arial" pitchFamily="34" charset="0"/>
                <a:cs typeface="B Titr" pitchFamily="2" charset="-78"/>
              </a:rPr>
              <a:t> </a:t>
            </a:r>
            <a:r>
              <a:rPr kumimoji="0" lang="fa-IR" sz="1200" b="1" i="0" u="none" strike="noStrike" cap="none" normalizeH="0" baseline="0" dirty="0" smtClean="0">
                <a:ln>
                  <a:noFill/>
                </a:ln>
                <a:solidFill>
                  <a:schemeClr val="tx1"/>
                </a:solidFill>
                <a:effectLst/>
                <a:latin typeface="Arial" pitchFamily="34" charset="0"/>
                <a:ea typeface="Arial" pitchFamily="34" charset="0"/>
                <a:cs typeface="B Titr" pitchFamily="2" charset="-78"/>
              </a:rPr>
              <a:t>ارزیابی</a:t>
            </a: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Titr" pitchFamily="2" charset="-78"/>
              </a:rPr>
              <a:t>: </a:t>
            </a:r>
          </a:p>
          <a:p>
            <a:pPr marL="0" marR="0" lvl="0" indent="0" defTabSz="914400" eaLnBrk="0" fontAlgn="base" latinLnBrk="0" hangingPunct="0">
              <a:lnSpc>
                <a:spcPct val="100000"/>
              </a:lnSpc>
              <a:spcBef>
                <a:spcPct val="0"/>
              </a:spcBef>
              <a:spcAft>
                <a:spcPct val="0"/>
              </a:spcAft>
              <a:buClrTx/>
              <a:buSzTx/>
              <a:buFontTx/>
              <a:buNone/>
              <a:tabLst/>
            </a:pPr>
            <a:endPar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Titr" pitchFamily="2" charset="-78"/>
            </a:endParaRPr>
          </a:p>
          <a:p>
            <a:pPr marL="0" marR="0" lvl="0" indent="0" defTabSz="914400" eaLnBrk="0" fontAlgn="base" latinLnBrk="0" hangingPunct="0">
              <a:lnSpc>
                <a:spcPct val="100000"/>
              </a:lnSpc>
              <a:spcBef>
                <a:spcPct val="0"/>
              </a:spcBef>
              <a:spcAft>
                <a:spcPct val="0"/>
              </a:spcAft>
              <a:buClrTx/>
              <a:buSzTx/>
              <a:buFontTx/>
              <a:buNone/>
              <a:tabLst/>
            </a:pPr>
            <a:endParaRPr lang="fa-IR" sz="1200" dirty="0" smtClean="0">
              <a:latin typeface="Calibri" pitchFamily="34" charset="0"/>
              <a:cs typeface="B Titr" pitchFamily="2" charset="-78"/>
            </a:endParaRPr>
          </a:p>
          <a:p>
            <a:pPr marL="0" marR="0" lvl="0" indent="0" defTabSz="914400" eaLnBrk="0" fontAlgn="base" latinLnBrk="0" hangingPunct="0">
              <a:lnSpc>
                <a:spcPct val="100000"/>
              </a:lnSpc>
              <a:spcBef>
                <a:spcPct val="0"/>
              </a:spcBef>
              <a:spcAft>
                <a:spcPct val="0"/>
              </a:spcAft>
              <a:buClrTx/>
              <a:buSzTx/>
              <a:buFontTx/>
              <a:buNone/>
              <a:tabLst/>
            </a:pPr>
            <a:endParaRPr kumimoji="0" lang="fa-IR" sz="1200" b="0" i="0" u="none" strike="noStrike" cap="none" normalizeH="0" baseline="0" dirty="0" smtClean="0">
              <a:ln>
                <a:noFill/>
              </a:ln>
              <a:solidFill>
                <a:schemeClr val="tx1"/>
              </a:solidFill>
              <a:effectLst/>
              <a:latin typeface="Calibri" pitchFamily="34" charset="0"/>
              <a:cs typeface="B Titr" pitchFamily="2" charset="-78"/>
            </a:endParaRPr>
          </a:p>
          <a:p>
            <a:pPr marL="0" marR="0" lvl="0" indent="0" defTabSz="914400" eaLnBrk="0" fontAlgn="base" latinLnBrk="0" hangingPunct="0">
              <a:lnSpc>
                <a:spcPct val="100000"/>
              </a:lnSpc>
              <a:spcBef>
                <a:spcPct val="0"/>
              </a:spcBef>
              <a:spcAft>
                <a:spcPct val="0"/>
              </a:spcAft>
              <a:buClrTx/>
              <a:buSzTx/>
              <a:buFontTx/>
              <a:buNone/>
              <a:tabLst/>
            </a:pPr>
            <a:endParaRPr lang="fa-IR" sz="1200" dirty="0" smtClean="0">
              <a:latin typeface="Calibri" pitchFamily="34" charset="0"/>
              <a:cs typeface="B Titr" pitchFamily="2" charset="-78"/>
            </a:endParaRPr>
          </a:p>
          <a:p>
            <a:pPr marL="0" marR="0" lvl="0" indent="0" defTabSz="914400" eaLnBrk="0" fontAlgn="base" latinLnBrk="0" hangingPunct="0">
              <a:lnSpc>
                <a:spcPct val="100000"/>
              </a:lnSpc>
              <a:spcBef>
                <a:spcPct val="0"/>
              </a:spcBef>
              <a:spcAft>
                <a:spcPct val="0"/>
              </a:spcAft>
              <a:buClrTx/>
              <a:buSzTx/>
              <a:buFontTx/>
              <a:buNone/>
              <a:tabLst/>
            </a:pPr>
            <a:endParaRPr kumimoji="0" lang="fa-IR" sz="1200" b="0" i="0" u="none" strike="noStrike" cap="none" normalizeH="0" baseline="0" dirty="0" smtClean="0">
              <a:ln>
                <a:noFill/>
              </a:ln>
              <a:solidFill>
                <a:schemeClr val="tx1"/>
              </a:solidFill>
              <a:effectLst/>
              <a:latin typeface="Calibri" pitchFamily="34" charset="0"/>
              <a:cs typeface="B Titr" pitchFamily="2" charset="-78"/>
            </a:endParaRPr>
          </a:p>
          <a:p>
            <a:pPr marL="0" marR="0" lvl="0" indent="0" defTabSz="91440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Arial" pitchFamily="34" charset="0"/>
                <a:ea typeface="Arial" pitchFamily="34" charset="0"/>
                <a:cs typeface="B Titr" pitchFamily="2" charset="-78"/>
              </a:rPr>
              <a:t>مواردی که نیاز به اصلاح دارند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ارتباطات و رفتار حرفه ای: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معرفی پرستار به بیمار</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کنترل علائم حیاتی: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کنترل نادرست علائم حیاتی در بیماران پرخطر( علائم حیاتی مانند سایر بیماران هر 6 ساعت چک می گردد)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2 Titr"/>
                <a:ea typeface="Times New Roman" pitchFamily="18" charset="0"/>
                <a:cs typeface="B Jadid" pitchFamily="2" charset="-78"/>
              </a:rPr>
              <a:t>ترالی کد و تجهیزات: </a:t>
            </a:r>
            <a:endParaRPr kumimoji="0" lang="en-US" sz="800" b="0" i="0" u="none" strike="noStrike" cap="none" normalizeH="0" baseline="0" dirty="0" smtClean="0">
              <a:ln>
                <a:noFill/>
              </a:ln>
              <a:solidFill>
                <a:schemeClr val="tx1"/>
              </a:solidFill>
              <a:effectLst/>
              <a:latin typeface="2 Titr"/>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وجود وسایل غیر ضروری در ترالی اورژانس از جمله متر وست شستشووسایل </a:t>
            </a:r>
            <a:r>
              <a:rPr kumimoji="0" lang="fa-IR" sz="1200" b="0" i="0" u="none" strike="noStrike" cap="none" normalizeH="0" baseline="0" smtClean="0">
                <a:ln>
                  <a:noFill/>
                </a:ln>
                <a:solidFill>
                  <a:schemeClr val="tx1"/>
                </a:solidFill>
                <a:effectLst/>
                <a:latin typeface="Calibri" pitchFamily="34" charset="0"/>
                <a:ea typeface="Times New Roman" pitchFamily="18" charset="0"/>
                <a:cs typeface="B Nazanin" pitchFamily="2" charset="-78"/>
              </a:rPr>
              <a:t>معاینه و...</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پیچیدن غیر اصولی ستهای استریل(روی ست ها تعداد اقلام و... نوشته نشده بود)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وجود داروهای استوک در بخش( داروها داخل انبار موجود بود)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تست روزانه دستگاه </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EKG</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آگاهی پرسنل از شرح وظیفه کد درون بخشی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وجود کارت کد درون بخشی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چیدمان غیر اصولی ترالی اورژانس</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نظارت بر نظافت و ضد عفونی ترالی اورژانس</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ضد عفونی لارنگوسکوپ و آمبو بگ در ترالی اورژانس کمبود آگاهی پرسنل در خصوص تجهیزات درون بخشی از جمله ساکشن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23528" y="298242"/>
            <a:ext cx="8352928"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کاردکس نویسی: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انجام کاردکس نویسی بر اساس فرایند پرستاری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ثبت تشخیص پرستاری در کاردکس</a:t>
            </a:r>
          </a:p>
          <a:p>
            <a:pPr marL="0" marR="0" lvl="0" indent="0" defTabSz="914400" rtl="1"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ثبت و گزارش نویسی: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ثبت گزارش پرستاری بر اساس دستورالعمل ابلاغی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عدم انجام چک راند روزانه سرپرستار</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انجام ویزیت روزانه توسط سرپرستار، چک دستورات و ثبت در کاردکس توسط سر پرستار</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چیدمان غیر  اصولی پرونده ها و نامرتب بودن پرونده ها</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نداشتن تاریخ و ساعت بر روی آزمایشات پرونده </a:t>
            </a:r>
          </a:p>
          <a:p>
            <a:pPr marL="0" marR="0" lvl="0" indent="0" defTabSz="914400" rtl="1"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آموزش به بیمار:</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وجود فرم آموزش مادر باردار در بخش</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آموزش حین بستری به برخی بیماران</a:t>
            </a:r>
          </a:p>
          <a:p>
            <a:pPr marL="0" marR="0" lvl="0" indent="0" defTabSz="914400" rtl="1"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مراقبت درمان وریدی: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نصب برچسب تاریخ بر روی سرم ها</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ثبت مشخصات کامل بر روی </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IV LINE</a:t>
            </a:r>
            <a:endPar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endParaRPr>
          </a:p>
          <a:p>
            <a:pPr marL="0" marR="0" lvl="0" indent="0" defTabSz="914400" rtl="1"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اقدامات دارویی: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داروهی به صورت استاندارد بر اساس کارت دارویی</a:t>
            </a:r>
          </a:p>
          <a:p>
            <a:pPr marL="0" marR="0" lvl="0" indent="0" defTabSz="914400" rtl="1"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Jadid" pitchFamily="2" charset="-78"/>
              </a:rPr>
              <a:t>اصول احتیاطات استاندارد: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نظارت ناکافی بر کار خدمات بخش </a:t>
            </a:r>
          </a:p>
          <a:p>
            <a:pPr marL="0" marR="0" lvl="0" indent="0" defTabSz="914400" rtl="1" eaLnBrk="0" fontAlgn="base" latinLnBrk="0" hangingPunct="0">
              <a:lnSpc>
                <a:spcPct val="100000"/>
              </a:lnSpc>
              <a:spcBef>
                <a:spcPct val="0"/>
              </a:spcBef>
              <a:spcAft>
                <a:spcPct val="0"/>
              </a:spcAft>
              <a:buClrTx/>
              <a:buSzTx/>
              <a:buFontTx/>
              <a:buChar cha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Arial" pitchFamily="34" charset="0"/>
                <a:ea typeface="Arial" pitchFamily="34" charset="0"/>
                <a:cs typeface="B Titr" pitchFamily="2" charset="-78"/>
              </a:rPr>
              <a:t>پیشنهادات</a:t>
            </a:r>
            <a:r>
              <a:rPr kumimoji="0" lang="en-US" sz="1400" b="0" i="0" u="none" strike="noStrike" cap="none" normalizeH="0" baseline="0" dirty="0" smtClean="0">
                <a:ln>
                  <a:noFill/>
                </a:ln>
                <a:solidFill>
                  <a:schemeClr val="tx1"/>
                </a:solidFill>
                <a:effectLst/>
                <a:latin typeface="Calibri" pitchFamily="34" charset="0"/>
                <a:ea typeface="Arial" pitchFamily="34" charset="0"/>
                <a:cs typeface="B Titr" pitchFamily="2" charset="-78"/>
              </a:rPr>
              <a: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برنامه ریزی در خصوص ثبت صحیح گزارشات پرستاری، کاردکس نویسی، آموزش به بیمار، اصول اولیه کار با تجهیزات بخش، تحویل وتحول بخش ،برقراری ارتباط مناسب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ارزیابی مستمر مسئول بخش از عملکرد پرسنل</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حضور سرپرستار بطور مستمر درزمان ویزیت وچک دستورات پزشک ووارد کردن در کاردکس وچارت راند روزانه پرونده ها</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پیشنهاد جهت تشویق و احراز پست پرسنل کارآمد و لغو امتیازات داده شده به پرسنلی که در ارتقاء فرایندهای کلیدی بخش عملکرد موثری ندارند.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Char char="•"/>
              <a:tabLst/>
            </a:pPr>
            <a:r>
              <a:rPr kumimoji="0" lang="fa-IR" sz="1200" b="0" i="0" u="none" strike="noStrike" cap="none" normalizeH="0" baseline="0" dirty="0" smtClean="0">
                <a:ln>
                  <a:noFill/>
                </a:ln>
                <a:solidFill>
                  <a:schemeClr val="tx1"/>
                </a:solidFill>
                <a:effectLst/>
                <a:latin typeface="Calibri" pitchFamily="34" charset="0"/>
                <a:ea typeface="Times New Roman" pitchFamily="18" charset="0"/>
                <a:cs typeface="B Nazanin" pitchFamily="2" charset="-78"/>
              </a:rPr>
              <a:t>کلیه موارد ومشکلات آموزش چهره به چهره داده شد مقررشد تا بازدید بعدموارد اصلاح گردد</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chemeClr val="tx1"/>
                </a:solidFill>
                <a:effectLst/>
                <a:latin typeface="Arial" pitchFamily="34" charset="0"/>
                <a:ea typeface="Arial" pitchFamily="34" charset="0"/>
                <a:cs typeface="B Titr" pitchFamily="2" charset="-78"/>
              </a:rPr>
              <a:t>تاریخ ارزیابی مجدد: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pPr>
            <a:r>
              <a:rPr kumimoji="0" lang="fa-IR" sz="12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معیار: 100-90 : عالی   90-70:خوب             70-50 = نسبتا خوب             50-25 = نامطلوب     </a:t>
            </a:r>
            <a:r>
              <a:rPr kumimoji="0" lang="fa-I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25&gt;غیر قابل ارزیابی</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467544" y="1052746"/>
          <a:ext cx="8208913" cy="5602833"/>
        </p:xfrm>
        <a:graphic>
          <a:graphicData uri="http://schemas.openxmlformats.org/drawingml/2006/table">
            <a:tbl>
              <a:tblPr rtl="1"/>
              <a:tblGrid>
                <a:gridCol w="6042249"/>
                <a:gridCol w="1157114"/>
                <a:gridCol w="1009550"/>
              </a:tblGrid>
              <a:tr h="138946">
                <a:tc rowSpan="2">
                  <a:txBody>
                    <a:bodyPr/>
                    <a:lstStyle/>
                    <a:p>
                      <a:pPr algn="ctr" rtl="1">
                        <a:spcAft>
                          <a:spcPts val="0"/>
                        </a:spcAft>
                      </a:pPr>
                      <a:endParaRPr lang="en-US" sz="1050" dirty="0">
                        <a:latin typeface="Times New Roman"/>
                        <a:ea typeface="Times New Roman"/>
                        <a:cs typeface="Arial"/>
                      </a:endParaRPr>
                    </a:p>
                    <a:p>
                      <a:pPr algn="l" rtl="1">
                        <a:spcAft>
                          <a:spcPts val="0"/>
                        </a:spcAft>
                      </a:pPr>
                      <a:r>
                        <a:rPr lang="fa-IR" sz="900" b="1" dirty="0">
                          <a:latin typeface="Times New Roman"/>
                          <a:ea typeface="Times New Roman"/>
                          <a:cs typeface="B Titr"/>
                        </a:rPr>
                        <a:t>معیار(درصد)</a:t>
                      </a:r>
                      <a:endParaRPr lang="en-US" sz="1050" dirty="0">
                        <a:latin typeface="Times New Roman"/>
                        <a:ea typeface="Times New Roman"/>
                        <a:cs typeface="Arial"/>
                      </a:endParaRPr>
                    </a:p>
                    <a:p>
                      <a:pPr algn="r" rtl="1">
                        <a:spcAft>
                          <a:spcPts val="0"/>
                        </a:spcAft>
                      </a:pPr>
                      <a:r>
                        <a:rPr lang="fa-IR" sz="900" b="1" dirty="0">
                          <a:latin typeface="Times New Roman"/>
                          <a:ea typeface="Times New Roman"/>
                          <a:cs typeface="B Titr"/>
                        </a:rPr>
                        <a:t>موارد مورد ارزیابی طبق استاندارد</a:t>
                      </a:r>
                      <a:endParaRPr lang="en-US" sz="1050" dirty="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gridSpan="2">
                  <a:txBody>
                    <a:bodyPr/>
                    <a:lstStyle/>
                    <a:p>
                      <a:pPr algn="ctr" rtl="1">
                        <a:spcAft>
                          <a:spcPts val="0"/>
                        </a:spcAft>
                      </a:pPr>
                      <a:r>
                        <a:rPr lang="fa-IR" sz="900" b="1">
                          <a:latin typeface="Times New Roman"/>
                          <a:ea typeface="Times New Roman"/>
                          <a:cs typeface="B Titr"/>
                        </a:rPr>
                        <a:t>شش ماهه  </a:t>
                      </a: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hMerge="1">
                  <a:txBody>
                    <a:bodyPr/>
                    <a:lstStyle/>
                    <a:p>
                      <a:pPr rtl="1"/>
                      <a:endParaRPr lang="fa-IR"/>
                    </a:p>
                  </a:txBody>
                  <a:tcPr/>
                </a:tc>
              </a:tr>
              <a:tr h="435389">
                <a:tc vMerge="1">
                  <a:txBody>
                    <a:bodyPr/>
                    <a:lstStyle/>
                    <a:p>
                      <a:pPr rtl="1"/>
                      <a:endParaRPr lang="fa-IR"/>
                    </a:p>
                  </a:txBody>
                  <a:tcPr/>
                </a:tc>
                <a:tc>
                  <a:txBody>
                    <a:bodyPr/>
                    <a:lstStyle/>
                    <a:p>
                      <a:pPr algn="ctr" rtl="1">
                        <a:spcAft>
                          <a:spcPts val="0"/>
                        </a:spcAft>
                      </a:pPr>
                      <a:endParaRPr lang="en-US" sz="1050">
                        <a:latin typeface="Times New Roman"/>
                        <a:ea typeface="Times New Roman"/>
                        <a:cs typeface="Arial"/>
                      </a:endParaRPr>
                    </a:p>
                    <a:p>
                      <a:pPr algn="ctr" rtl="1">
                        <a:spcAft>
                          <a:spcPts val="0"/>
                        </a:spcAft>
                      </a:pPr>
                      <a:r>
                        <a:rPr lang="fa-IR" sz="900" b="1">
                          <a:latin typeface="Times New Roman"/>
                          <a:ea typeface="Times New Roman"/>
                          <a:cs typeface="B Titr"/>
                        </a:rPr>
                        <a:t>ارزیابی داخلی(درصد)</a:t>
                      </a: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rtl="1">
                        <a:spcAft>
                          <a:spcPts val="0"/>
                        </a:spcAft>
                      </a:pPr>
                      <a:r>
                        <a:rPr lang="fa-IR" sz="900" b="1">
                          <a:latin typeface="Times New Roman"/>
                          <a:ea typeface="Times New Roman"/>
                          <a:cs typeface="B Titr"/>
                        </a:rPr>
                        <a:t>ارزیابی خارجی(درصد)</a:t>
                      </a: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162103">
                <a:tc>
                  <a:txBody>
                    <a:bodyPr/>
                    <a:lstStyle/>
                    <a:p>
                      <a:pPr algn="just" rtl="1">
                        <a:spcAft>
                          <a:spcPts val="0"/>
                        </a:spcAft>
                      </a:pPr>
                      <a:r>
                        <a:rPr lang="fa-IR" sz="900" b="1" dirty="0">
                          <a:latin typeface="Times New Roman"/>
                          <a:ea typeface="Times New Roman"/>
                          <a:cs typeface="B Nazanin"/>
                        </a:rPr>
                        <a:t>رعایت قوانین و مقررات اداری توسط کارکنان پرستاری رعایت می گردد.</a:t>
                      </a:r>
                      <a:endParaRPr lang="en-US" sz="1050" dirty="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ارتباطات و رفتار حرفه ای و اخلاقی توسط کارکنان پرستاری رعایت می گردد.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فرایند پذیرش بیمار بر اساس اصول علمی و ضوابط استاندارد وزارت متبوع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فرایند کنترل علائم حیاتی بر اساس اصول علمی و ضوابط استاندارد و 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فرایند مراقبت های اولیه پرستاری بر اساس اصول علمی و ضوابط استاندارد وکتابچه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کنترل ترالی کد و تجهیزات بر اساس ضوابط استاندارد و دستورالعمل ها و بخشنامه های وزارت متبوع می باشد.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892">
                <a:tc>
                  <a:txBody>
                    <a:bodyPr/>
                    <a:lstStyle/>
                    <a:p>
                      <a:pPr algn="just" rtl="1">
                        <a:spcAft>
                          <a:spcPts val="0"/>
                        </a:spcAft>
                      </a:pPr>
                      <a:r>
                        <a:rPr lang="fa-IR" sz="900" b="1">
                          <a:latin typeface="Times New Roman"/>
                          <a:ea typeface="Times New Roman"/>
                          <a:cs typeface="B Nazanin"/>
                        </a:rPr>
                        <a:t>رعایت اصول احتیاطات استاندارد بر اساس اصول علمی و ضوابط استاندارد وزارت متبوع و دستورالعمل مراقبت های مدیریت شده شماره 14  انجام می گیرد. </a:t>
                      </a:r>
                      <a:r>
                        <a:rPr lang="fa-IR" sz="800" b="1">
                          <a:latin typeface="Times New Roman"/>
                          <a:ea typeface="Times New Roman"/>
                          <a:cs typeface="B Nazanin"/>
                        </a:rPr>
                        <a:t>                                </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فرایند چک دستورات پزشک طبق اصول علمی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dirty="0">
                          <a:latin typeface="Times New Roman"/>
                          <a:ea typeface="Times New Roman"/>
                          <a:cs typeface="B Nazanin"/>
                        </a:rPr>
                        <a:t>فرایند کاردکس نویس طبق اصول علمی انجام می گیرد.</a:t>
                      </a:r>
                      <a:endParaRPr lang="en-US" sz="1050" dirty="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036">
                <a:tc>
                  <a:txBody>
                    <a:bodyPr/>
                    <a:lstStyle/>
                    <a:p>
                      <a:pPr algn="just" rtl="1">
                        <a:spcAft>
                          <a:spcPts val="0"/>
                        </a:spcAft>
                      </a:pPr>
                      <a:r>
                        <a:rPr lang="fa-IR" sz="900" b="1">
                          <a:latin typeface="Times New Roman"/>
                          <a:ea typeface="Times New Roman"/>
                          <a:cs typeface="B Nazanin"/>
                        </a:rPr>
                        <a:t>فرایند ثبت و گزارش نویسی پرونده در حین پذیرش، بستری  و ترخیص بر اساس اصول علمی و استاندارد وزارت متبوع انجام           می شود.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r" rtl="1">
                        <a:spcAft>
                          <a:spcPts val="0"/>
                        </a:spcAft>
                      </a:pPr>
                      <a:r>
                        <a:rPr lang="fa-IR" sz="900" b="1">
                          <a:latin typeface="Times New Roman"/>
                          <a:ea typeface="Times New Roman"/>
                          <a:cs typeface="B Nazanin"/>
                        </a:rPr>
                        <a:t>فرآیند آموزش به بیمار و خانواده ها بر اساس اصول علمی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rtl="1">
                        <a:spcAft>
                          <a:spcPts val="0"/>
                        </a:spcAft>
                      </a:pP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rtl="1">
                        <a:spcAft>
                          <a:spcPts val="0"/>
                        </a:spcAft>
                      </a:pP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162103">
                <a:tc>
                  <a:txBody>
                    <a:bodyPr/>
                    <a:lstStyle/>
                    <a:p>
                      <a:pPr algn="just" rtl="1">
                        <a:spcAft>
                          <a:spcPts val="0"/>
                        </a:spcAft>
                      </a:pPr>
                      <a:r>
                        <a:rPr lang="fa-IR" sz="900" b="1">
                          <a:latin typeface="Times New Roman"/>
                          <a:ea typeface="Times New Roman"/>
                          <a:cs typeface="B Nazanin"/>
                        </a:rPr>
                        <a:t>مراقبت از درمان وریدی بر اساس اصول علمی و ضوابط استاندارد و 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اقدامات داروئی بر اساس اصول علمی و ضوابط استاندارد وکتابچه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فرآیندکنترل جذب و دفع بر اساس اصول علمی و ضوابط استاندارد وکتابچه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مراقبت از سونداژ بر اساس اصول علمی و ضوابط استاندارد و 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ساکشن بیمار طبق اصول علمی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گاواژ  بیمار طبق اصول علمی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مراقبت از پانسمان بر اساس اصول علمی و ضوابط استاندارد وکتابچه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7892">
                <a:tc>
                  <a:txBody>
                    <a:bodyPr/>
                    <a:lstStyle/>
                    <a:p>
                      <a:pPr algn="just" rtl="1">
                        <a:spcAft>
                          <a:spcPts val="0"/>
                        </a:spcAft>
                      </a:pPr>
                      <a:r>
                        <a:rPr lang="fa-IR" sz="900" b="1">
                          <a:latin typeface="Times New Roman"/>
                          <a:ea typeface="Times New Roman"/>
                          <a:cs typeface="B Nazanin"/>
                        </a:rPr>
                        <a:t>مراقبت قبل از عمل در بخش بر اساس اصول علمی و ضوابط استاندارد وکتابچه علمی بخش و دستورالعمل های مراقبت های مدیریت شده شماره 1 و 18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مراقبت بعد از عمل در بخش بر اساس اصول علمی و ضوابط استاندارد وکتابچه علمی بخش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سیستم احیاء مطابق دستورالعمل های مراقبت های مدیریت شده شماره 27 بصورت مطلوب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نقل و انتقال بیمار براساس اصول علمی و ضوابط استاندارد وزارت متبوع  انجام می شود.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مشاوره بیمار بر اساس اصول علمی و استاندارد وزارت متبوع انجام می شود.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اعزام بیمار بر اساس اصول علمی و استاندارد وزارت متبوع انجام می شود.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ترخیص بیمار بر اساس اصول علمی و استاندارد وزارت متبوع انجام می شود.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فرآیند رضایت مندی بیماران مورد ارزیابی قرار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رضایت مندی کارکنان پرستاری مورد ارزیابی قرار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900" b="1">
                          <a:latin typeface="Times New Roman"/>
                          <a:ea typeface="Times New Roman"/>
                          <a:cs typeface="B Nazanin"/>
                        </a:rPr>
                        <a:t>سیستم تحویل بخش ها به شیفت بعدی بر اساس اصول علمی انجام می گیرد.</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03">
                <a:tc>
                  <a:txBody>
                    <a:bodyPr/>
                    <a:lstStyle/>
                    <a:p>
                      <a:pPr algn="just" rtl="1">
                        <a:spcAft>
                          <a:spcPts val="0"/>
                        </a:spcAft>
                      </a:pPr>
                      <a:r>
                        <a:rPr lang="fa-IR" sz="1050" b="1">
                          <a:latin typeface="Times New Roman"/>
                          <a:ea typeface="Times New Roman"/>
                          <a:cs typeface="B Nazanin"/>
                        </a:rPr>
                        <a:t>جمع میانگین</a:t>
                      </a:r>
                      <a:endParaRPr lang="en-US" sz="1050">
                        <a:latin typeface="Times New Roman"/>
                        <a:ea typeface="Times New Roman"/>
                        <a:cs typeface="Arial"/>
                      </a:endParaRPr>
                    </a:p>
                  </a:txBody>
                  <a:tcPr marL="44174" marR="4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05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050" dirty="0">
                        <a:latin typeface="Times New Roman"/>
                        <a:ea typeface="Times New Roman"/>
                        <a:cs typeface="Arial"/>
                      </a:endParaRPr>
                    </a:p>
                  </a:txBody>
                  <a:tcPr marL="44174" marR="4417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
        <p:nvSpPr>
          <p:cNvPr id="33793" name="Rectangle 1"/>
          <p:cNvSpPr>
            <a:spLocks noChangeArrowheads="1"/>
          </p:cNvSpPr>
          <p:nvPr/>
        </p:nvSpPr>
        <p:spPr bwMode="auto">
          <a:xfrm>
            <a:off x="1187624" y="-9599"/>
            <a:ext cx="6912768" cy="12772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1323975" algn="l"/>
                <a:tab pos="3429000" algn="ctr"/>
              </a:tabLst>
            </a:pPr>
            <a:r>
              <a:rPr kumimoji="0" lang="fa-IR" sz="9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بسمه تعالي</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1323975" algn="l"/>
                <a:tab pos="3429000" algn="ctr"/>
              </a:tabLst>
            </a:pPr>
            <a:r>
              <a:rPr kumimoji="0" lang="fa-IR" sz="8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دانشگاه علوم پزشكي و خدمات بهداشتي درماني البرز</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1323975" algn="l"/>
                <a:tab pos="3429000" algn="ctr"/>
              </a:tabLst>
            </a:pPr>
            <a:r>
              <a:rPr kumimoji="0" lang="fa-IR" sz="9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مدیریت پرستاری</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1323975" algn="l"/>
                <a:tab pos="3429000" algn="ctr"/>
              </a:tabLst>
            </a:pPr>
            <a:r>
              <a:rPr kumimoji="0" lang="fa-IR" sz="14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سنجش علمی اثربخشی مراقبت های پرستاری و رضایتمندی بیماران</a:t>
            </a:r>
          </a:p>
          <a:p>
            <a:pPr marL="0" marR="0" lvl="0" indent="0" defTabSz="914400" rtl="1" eaLnBrk="0" fontAlgn="base" latinLnBrk="0" hangingPunct="0">
              <a:lnSpc>
                <a:spcPct val="100000"/>
              </a:lnSpc>
              <a:spcBef>
                <a:spcPct val="0"/>
              </a:spcBef>
              <a:spcAft>
                <a:spcPct val="0"/>
              </a:spcAft>
              <a:buClrTx/>
              <a:buSzTx/>
              <a:buFontTx/>
              <a:buNone/>
              <a:tabLst>
                <a:tab pos="1323975" algn="l"/>
                <a:tab pos="3429000" algn="ctr"/>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1" eaLnBrk="0" fontAlgn="base" latinLnBrk="0" hangingPunct="0">
              <a:lnSpc>
                <a:spcPct val="100000"/>
              </a:lnSpc>
              <a:spcBef>
                <a:spcPct val="0"/>
              </a:spcBef>
              <a:spcAft>
                <a:spcPct val="0"/>
              </a:spcAft>
              <a:buClrTx/>
              <a:buSzTx/>
              <a:buFontTx/>
              <a:buNone/>
              <a:tabLst>
                <a:tab pos="1323975" algn="l"/>
                <a:tab pos="3429000" algn="ctr"/>
              </a:tabLst>
            </a:pPr>
            <a:r>
              <a:rPr kumimoji="0" lang="fa-IR" sz="11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      </a:t>
            </a: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                    </a:t>
            </a:r>
            <a:r>
              <a:rPr kumimoji="0" lang="fa-IR" sz="1100" b="1" i="0" u="none" strike="noStrike" cap="none" normalizeH="0" baseline="0" dirty="0" smtClean="0">
                <a:ln>
                  <a:noFill/>
                </a:ln>
                <a:solidFill>
                  <a:schemeClr val="tx1"/>
                </a:solidFill>
                <a:effectLst/>
                <a:latin typeface="Arial" pitchFamily="34" charset="0"/>
                <a:ea typeface="Times New Roman" pitchFamily="18" charset="0"/>
                <a:cs typeface="B Nazanin" pitchFamily="2" charset="-78"/>
              </a:rPr>
              <a:t>  </a:t>
            </a:r>
            <a:r>
              <a:rPr kumimoji="0" lang="fa-IR" sz="11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نام مركز:   بيمارستان                                                                                                  امتیاز نهایی</a:t>
            </a:r>
            <a:r>
              <a:rPr kumimoji="0" lang="en-US" sz="11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a:t>
            </a:r>
            <a:r>
              <a:rPr kumimoji="0" lang="fa-IR" sz="1100" b="1" i="0" u="none" strike="noStrike" cap="none" normalizeH="0" baseline="0" dirty="0" smtClean="0">
                <a:ln>
                  <a:noFill/>
                </a:ln>
                <a:solidFill>
                  <a:schemeClr val="tx1"/>
                </a:solidFill>
                <a:effectLst/>
                <a:latin typeface="Arial" pitchFamily="34" charset="0"/>
                <a:ea typeface="Times New Roman" pitchFamily="18" charset="0"/>
                <a:cs typeface="B Titr" pitchFamily="2" charset="-78"/>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323975" algn="l"/>
                <a:tab pos="3429000" algn="ct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467544" y="1124737"/>
          <a:ext cx="8208911" cy="4495800"/>
        </p:xfrm>
        <a:graphic>
          <a:graphicData uri="http://schemas.openxmlformats.org/drawingml/2006/table">
            <a:tbl>
              <a:tblPr rtl="1"/>
              <a:tblGrid>
                <a:gridCol w="6605866"/>
                <a:gridCol w="766091"/>
                <a:gridCol w="836954"/>
              </a:tblGrid>
              <a:tr h="163338">
                <a:tc>
                  <a:txBody>
                    <a:bodyPr/>
                    <a:lstStyle/>
                    <a:p>
                      <a:pPr algn="ctr" rtl="1">
                        <a:spcAft>
                          <a:spcPts val="0"/>
                        </a:spcAft>
                      </a:pPr>
                      <a:r>
                        <a:rPr lang="fa-IR" sz="1050" b="1" dirty="0">
                          <a:latin typeface="Times New Roman"/>
                          <a:ea typeface="Times New Roman"/>
                          <a:cs typeface="B Titr"/>
                        </a:rPr>
                        <a:t>میانگین درصد ارائه مراقبت های پرستاری در بخش ها</a:t>
                      </a:r>
                      <a:endParaRPr lang="en-US" sz="1100" dirty="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rtl="1">
                        <a:spcAft>
                          <a:spcPts val="0"/>
                        </a:spcAft>
                      </a:pP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rtl="1">
                        <a:spcAft>
                          <a:spcPts val="0"/>
                        </a:spcAft>
                      </a:pP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163338">
                <a:tc>
                  <a:txBody>
                    <a:bodyPr/>
                    <a:lstStyle/>
                    <a:p>
                      <a:pPr algn="just" rtl="1">
                        <a:spcAft>
                          <a:spcPts val="0"/>
                        </a:spcAft>
                      </a:pPr>
                      <a:r>
                        <a:rPr lang="fa-IR" sz="1000" b="1">
                          <a:latin typeface="Times New Roman"/>
                          <a:ea typeface="Times New Roman"/>
                          <a:cs typeface="B Nazanin"/>
                        </a:rPr>
                        <a:t>مراقبت های پرستاری در بخش اورژانس و تریاژ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a:t>
                      </a:r>
                      <a:r>
                        <a:rPr lang="en-US" sz="1000" b="1">
                          <a:latin typeface="Times New Roman"/>
                          <a:ea typeface="Times New Roman"/>
                          <a:cs typeface="B Nazanin"/>
                        </a:rPr>
                        <a:t>ICU</a:t>
                      </a:r>
                      <a:r>
                        <a:rPr lang="en-US" sz="1000" b="1">
                          <a:latin typeface="B Nazanin"/>
                          <a:ea typeface="Times New Roman"/>
                          <a:cs typeface="Arial"/>
                        </a:rPr>
                        <a:t>  </a:t>
                      </a:r>
                      <a:r>
                        <a:rPr lang="fa-IR" sz="1000" b="1">
                          <a:latin typeface="B Nazanin"/>
                          <a:ea typeface="Times New Roman"/>
                          <a:cs typeface="Arial"/>
                        </a:rPr>
                        <a:t>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tabLst>
                          <a:tab pos="4599940" algn="l"/>
                        </a:tabLst>
                      </a:pPr>
                      <a:r>
                        <a:rPr lang="fa-IR" sz="1000" b="1">
                          <a:latin typeface="Times New Roman"/>
                          <a:ea typeface="Times New Roman"/>
                          <a:cs typeface="B Nazanin"/>
                        </a:rPr>
                        <a:t>مراقبت های پرستاری در بخش </a:t>
                      </a:r>
                      <a:r>
                        <a:rPr lang="en-US" sz="1000" b="1">
                          <a:latin typeface="Times New Roman"/>
                          <a:ea typeface="Times New Roman"/>
                          <a:cs typeface="B Nazanin"/>
                        </a:rPr>
                        <a:t>NICU</a:t>
                      </a:r>
                      <a:r>
                        <a:rPr lang="en-US" sz="1000" b="1">
                          <a:latin typeface="B Nazanin"/>
                          <a:ea typeface="Times New Roman"/>
                          <a:cs typeface="Arial"/>
                        </a:rPr>
                        <a:t>  </a:t>
                      </a:r>
                      <a:r>
                        <a:rPr lang="fa-IR" sz="1000" b="1">
                          <a:latin typeface="B Nazanin"/>
                          <a:ea typeface="Times New Roman"/>
                          <a:cs typeface="Arial"/>
                        </a:rPr>
                        <a:t>بر اساس اصول علمی و استاندارد وکتابچه علمی بخش انجام می شود.	</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tabLst>
                          <a:tab pos="4599940" algn="l"/>
                        </a:tabLst>
                      </a:pPr>
                      <a:r>
                        <a:rPr lang="fa-IR" sz="1000" b="1">
                          <a:latin typeface="Times New Roman"/>
                          <a:ea typeface="Times New Roman"/>
                          <a:cs typeface="B Nazanin"/>
                        </a:rPr>
                        <a:t>مراقبت های پرستاری در بخش </a:t>
                      </a:r>
                      <a:r>
                        <a:rPr lang="en-US" sz="1000" b="1">
                          <a:latin typeface="Times New Roman"/>
                          <a:ea typeface="Times New Roman"/>
                          <a:cs typeface="B Nazanin"/>
                        </a:rPr>
                        <a:t>ICU</a:t>
                      </a:r>
                      <a:r>
                        <a:rPr lang="en-US" sz="1000" b="1">
                          <a:latin typeface="B Nazanin"/>
                          <a:ea typeface="Times New Roman"/>
                          <a:cs typeface="Arial"/>
                        </a:rPr>
                        <a:t> </a:t>
                      </a:r>
                      <a:r>
                        <a:rPr lang="en-US" sz="1000" b="1">
                          <a:latin typeface="Times New Roman"/>
                          <a:ea typeface="Times New Roman"/>
                          <a:cs typeface="Arial"/>
                        </a:rPr>
                        <a:t>P</a:t>
                      </a:r>
                      <a:r>
                        <a:rPr lang="fa-IR" sz="1000" b="1">
                          <a:latin typeface="Times New Roman"/>
                          <a:ea typeface="Times New Roman"/>
                          <a:cs typeface="Arial"/>
                        </a:rPr>
                        <a:t>  </a:t>
                      </a:r>
                      <a:r>
                        <a:rPr lang="fa-IR" sz="1000" b="1">
                          <a:latin typeface="Times New Roman"/>
                          <a:ea typeface="Times New Roman"/>
                          <a:cs typeface="B Nazanin"/>
                        </a:rPr>
                        <a:t>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a:t>
                      </a:r>
                      <a:r>
                        <a:rPr lang="en-US" sz="1000" b="1">
                          <a:latin typeface="Times New Roman"/>
                          <a:ea typeface="Times New Roman"/>
                          <a:cs typeface="B Nazanin"/>
                        </a:rPr>
                        <a:t>CCU</a:t>
                      </a:r>
                      <a:r>
                        <a:rPr lang="en-US" sz="1000" b="1">
                          <a:latin typeface="B Nazanin"/>
                          <a:ea typeface="Times New Roman"/>
                          <a:cs typeface="Arial"/>
                        </a:rPr>
                        <a:t>  </a:t>
                      </a:r>
                      <a:r>
                        <a:rPr lang="fa-IR" sz="1000" b="1">
                          <a:latin typeface="B Nazanin"/>
                          <a:ea typeface="Times New Roman"/>
                          <a:cs typeface="Arial"/>
                        </a:rPr>
                        <a:t>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سوختگی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داخلي جراحی زنان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داخلی جراحي مردان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دیالیز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اتاق عمل و ریکاوری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نوزادان بر اساس اصول علمی و استاندارد و 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درمانگاه بر اساس اصول علمی و استاندارد و 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مراقبت های پرستاری در بخش شیمی درمانی بر اساس اصول علمی و استاندارد وکتابچه علمی بخش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100" b="1">
                          <a:latin typeface="Times New Roman"/>
                          <a:ea typeface="Times New Roman"/>
                          <a:cs typeface="B Nazanin"/>
                        </a:rPr>
                        <a:t>جمع میانگین</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63338">
                <a:tc gridSpan="3">
                  <a:txBody>
                    <a:bodyPr/>
                    <a:lstStyle/>
                    <a:p>
                      <a:pPr algn="r" rtl="1">
                        <a:spcAft>
                          <a:spcPts val="0"/>
                        </a:spcAft>
                      </a:pP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hMerge="1">
                  <a:txBody>
                    <a:bodyPr/>
                    <a:lstStyle/>
                    <a:p>
                      <a:pPr rtl="1"/>
                      <a:endParaRPr lang="fa-IR"/>
                    </a:p>
                  </a:txBody>
                  <a:tcPr/>
                </a:tc>
                <a:tc hMerge="1">
                  <a:txBody>
                    <a:bodyPr/>
                    <a:lstStyle/>
                    <a:p>
                      <a:pPr rtl="1"/>
                      <a:endParaRPr lang="fa-IR"/>
                    </a:p>
                  </a:txBody>
                  <a:tcPr/>
                </a:tc>
              </a:tr>
              <a:tr h="163338">
                <a:tc>
                  <a:txBody>
                    <a:bodyPr/>
                    <a:lstStyle/>
                    <a:p>
                      <a:pPr algn="just" rtl="1">
                        <a:spcAft>
                          <a:spcPts val="0"/>
                        </a:spcAft>
                      </a:pPr>
                      <a:r>
                        <a:rPr lang="fa-IR" sz="1000" b="1">
                          <a:latin typeface="Times New Roman"/>
                          <a:ea typeface="Times New Roman"/>
                          <a:cs typeface="B Nazanin"/>
                        </a:rPr>
                        <a:t>مدیریت برنامه ریزی بر اساس محورهای اعلام شده و ... تعیین می گردد.   </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مدیریت آموزش بر اساس مدیریت درون داد؛ فرآیند و برون داد بررسی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برنامه ریزی در خصوص آمادگی مقابله با حوادث غیرمترقبه بر اساس شرح وظایف معاونت درمان وجود دارد.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برنامه ریزی آموزشی به منظور رعایت احتیاطات استاندارد و تعیین شاخص های عفونت بیمارستانی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مدیریت ارزیابی بر اساس فرآیندهای کلیدی بصورت مستمر بررسی می شود.  </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مدیریت نیروی انسانی منطبق بر شاخص های منابع انسانی تعیین وگزارش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000" b="1">
                          <a:latin typeface="Times New Roman"/>
                          <a:ea typeface="Times New Roman"/>
                          <a:cs typeface="B Nazanin"/>
                        </a:rPr>
                        <a:t>مدیریت ارزشیابی کارکنان بصورت مستمر انجام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9708">
                <a:tc>
                  <a:txBody>
                    <a:bodyPr/>
                    <a:lstStyle/>
                    <a:p>
                      <a:pPr algn="just" rtl="1">
                        <a:spcAft>
                          <a:spcPts val="0"/>
                        </a:spcAft>
                      </a:pPr>
                      <a:r>
                        <a:rPr lang="fa-IR" sz="1000" b="1">
                          <a:latin typeface="Times New Roman"/>
                          <a:ea typeface="Times New Roman"/>
                          <a:cs typeface="B Nazanin"/>
                        </a:rPr>
                        <a:t>مدیریت برگزاری جلسات و کمیته های پرستاری از نظر کیفی بررسی و نتایج ارزیابی به منظور برنامه ریزی اصلاحی جهت رفع مشکلات تا حصول نتیجه تشکیل می شود.</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338">
                <a:tc>
                  <a:txBody>
                    <a:bodyPr/>
                    <a:lstStyle/>
                    <a:p>
                      <a:pPr algn="just" rtl="1">
                        <a:spcAft>
                          <a:spcPts val="0"/>
                        </a:spcAft>
                      </a:pPr>
                      <a:r>
                        <a:rPr lang="fa-IR" sz="1100" b="1">
                          <a:latin typeface="Times New Roman"/>
                          <a:ea typeface="Times New Roman"/>
                          <a:cs typeface="B Nazanin"/>
                        </a:rPr>
                        <a:t>جمع میانگین</a:t>
                      </a:r>
                      <a:endParaRPr lang="en-US" sz="110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63338">
                <a:tc>
                  <a:txBody>
                    <a:bodyPr/>
                    <a:lstStyle/>
                    <a:p>
                      <a:pPr algn="r" rtl="1">
                        <a:spcAft>
                          <a:spcPts val="0"/>
                        </a:spcAft>
                      </a:pPr>
                      <a:r>
                        <a:rPr lang="fa-IR" sz="1050" b="1" dirty="0">
                          <a:latin typeface="Times New Roman"/>
                          <a:ea typeface="Times New Roman"/>
                          <a:cs typeface="B Titr"/>
                        </a:rPr>
                        <a:t>میانگین درصد ارائه خدمات پرستاری و مدیریت پرستاری و رضایتمندی بیماران </a:t>
                      </a:r>
                      <a:endParaRPr lang="en-US" sz="1100" dirty="0">
                        <a:latin typeface="Times New Roman"/>
                        <a:ea typeface="Times New Roman"/>
                        <a:cs typeface="Arial"/>
                      </a:endParaRPr>
                    </a:p>
                  </a:txBody>
                  <a:tcPr marL="57509" marR="57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pPr>
                      <a:endParaRPr lang="en-US" sz="110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rtl="1">
                        <a:spcAft>
                          <a:spcPts val="0"/>
                        </a:spcAft>
                      </a:pPr>
                      <a:endParaRPr lang="en-US" sz="1100" dirty="0">
                        <a:latin typeface="Times New Roman"/>
                        <a:ea typeface="Times New Roman"/>
                        <a:cs typeface="Arial"/>
                      </a:endParaRPr>
                    </a:p>
                  </a:txBody>
                  <a:tcPr marL="57509" marR="575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b="1" dirty="0" smtClean="0">
                <a:cs typeface="B Nazanin" pitchFamily="2" charset="-78"/>
              </a:rPr>
              <a:t/>
            </a:r>
            <a:br>
              <a:rPr lang="fa-IR" b="1" dirty="0" smtClean="0">
                <a:cs typeface="B Nazanin" pitchFamily="2" charset="-78"/>
              </a:rPr>
            </a:br>
            <a:r>
              <a:rPr lang="fa-IR" b="1" dirty="0" smtClean="0">
                <a:solidFill>
                  <a:srgbClr val="FF0000"/>
                </a:solidFill>
                <a:cs typeface="B Nazanin" pitchFamily="2" charset="-78"/>
              </a:rPr>
              <a:t>نظارت (</a:t>
            </a:r>
            <a:r>
              <a:rPr lang="en-US" b="1" dirty="0" smtClean="0">
                <a:solidFill>
                  <a:srgbClr val="FF0000"/>
                </a:solidFill>
                <a:cs typeface="B Nazanin" pitchFamily="2" charset="-78"/>
              </a:rPr>
              <a:t>Monitoring</a:t>
            </a:r>
            <a:r>
              <a:rPr lang="fa-IR" b="1" dirty="0" smtClean="0">
                <a:solidFill>
                  <a:srgbClr val="FF0000"/>
                </a:solidFill>
                <a:cs typeface="B Nazanin" pitchFamily="2" charset="-78"/>
              </a:rPr>
              <a:t>)</a:t>
            </a:r>
            <a:r>
              <a:rPr lang="fa-IR" dirty="0" smtClean="0">
                <a:cs typeface="2 Titr" pitchFamily="2" charset="-78"/>
              </a:rPr>
              <a:t/>
            </a:r>
            <a:br>
              <a:rPr lang="fa-IR" dirty="0" smtClean="0">
                <a:cs typeface="2 Titr" pitchFamily="2" charset="-78"/>
              </a:rPr>
            </a:br>
            <a:endParaRPr lang="fa-IR"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pPr algn="just"/>
            <a:r>
              <a:rPr lang="fa-IR" dirty="0" smtClean="0">
                <a:latin typeface="2 Titr"/>
                <a:cs typeface="B Titr" pitchFamily="2" charset="-78"/>
              </a:rPr>
              <a:t>تعريفي است كه استيفن رابينز ارائه كرده است. از نظر ايشان، كنترل عبـارت اسـت از فرايند تحت نظر قرار دادن فعاليت ها به منظور حصول اطمينان از اين كه آنهـا همان گونه كه برنامه ريزي شده اند، انجام مي پذيرند و نيز اصـلاح انحرافـات قابـل ملاحظه و مهم مشاهده شده در طي اين فرايند مي باشد.</a:t>
            </a:r>
          </a:p>
          <a:p>
            <a:pPr algn="just"/>
            <a:endParaRPr lang="fa-IR" dirty="0" smtClean="0">
              <a:latin typeface="2 Titr"/>
              <a:cs typeface="B Titr" pitchFamily="2" charset="-78"/>
            </a:endParaRPr>
          </a:p>
          <a:p>
            <a:pPr algn="just"/>
            <a:r>
              <a:rPr lang="fa-IR" dirty="0" smtClean="0">
                <a:latin typeface="2 Titr"/>
                <a:cs typeface="B Titr" pitchFamily="2" charset="-78"/>
              </a:rPr>
              <a:t> </a:t>
            </a:r>
            <a:r>
              <a:rPr lang="fa-IR" dirty="0" smtClean="0">
                <a:latin typeface="2 Titr"/>
                <a:cs typeface="B Titr" pitchFamily="2" charset="-78"/>
              </a:rPr>
              <a:t>بنابراین نظارت </a:t>
            </a:r>
            <a:r>
              <a:rPr lang="fa-IR" dirty="0" smtClean="0">
                <a:latin typeface="2 Titr"/>
                <a:cs typeface="B Titr" pitchFamily="2" charset="-78"/>
              </a:rPr>
              <a:t>و كنترل، فرايندي است بـراي كـسب اطمينـان از ايـن كـه اقدامات و فعاليتهاي جاري سازمان، در جهت اهداف پيش بيني شده و مطـابق بـا اقدامات برنامه ريزي شده ميباشند. </a:t>
            </a:r>
            <a:endParaRPr lang="fa-IR" sz="2800" dirty="0" smtClean="0">
              <a:latin typeface="2 Titr"/>
              <a:cs typeface="B Titr" pitchFamily="2" charset="-78"/>
            </a:endParaRPr>
          </a:p>
          <a:p>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منابع</a:t>
            </a:r>
            <a:endParaRPr lang="fa-IR" dirty="0"/>
          </a:p>
        </p:txBody>
      </p:sp>
      <p:sp>
        <p:nvSpPr>
          <p:cNvPr id="3" name="Content Placeholder 2"/>
          <p:cNvSpPr>
            <a:spLocks noGrp="1"/>
          </p:cNvSpPr>
          <p:nvPr>
            <p:ph idx="1"/>
          </p:nvPr>
        </p:nvSpPr>
        <p:spPr/>
        <p:txBody>
          <a:bodyPr>
            <a:normAutofit/>
          </a:bodyPr>
          <a:lstStyle/>
          <a:p>
            <a:pPr>
              <a:buNone/>
            </a:pPr>
            <a:r>
              <a:rPr lang="fa-IR" sz="2400" dirty="0" smtClean="0">
                <a:cs typeface="B Nazanin" pitchFamily="2" charset="-78"/>
              </a:rPr>
              <a:t>1- کریمی،تورج،1385،مدل های نوین ارزیابی عملکرد سازمانی، تدبیر.</a:t>
            </a:r>
          </a:p>
          <a:p>
            <a:pPr>
              <a:buNone/>
            </a:pPr>
            <a:r>
              <a:rPr lang="fa-IR" sz="2400" dirty="0" smtClean="0">
                <a:cs typeface="B Nazanin" pitchFamily="2" charset="-78"/>
              </a:rPr>
              <a:t> 2- رحیمی، غفور (1385)، " ارزیابی عملکرد و بهبود مستمر سازمان"، مجله تدبیر، شماره 173.</a:t>
            </a:r>
          </a:p>
          <a:p>
            <a:pPr>
              <a:buNone/>
            </a:pPr>
            <a:r>
              <a:rPr lang="fa-IR" sz="2400" dirty="0" smtClean="0">
                <a:cs typeface="B Nazanin" pitchFamily="2" charset="-78"/>
              </a:rPr>
              <a:t>3 - سید جوادین،سیدرضا،(1381)،مدیریت منابع انسانی و امور کارکنان،تهران:انتشارات نگاه دانش.</a:t>
            </a:r>
            <a:endParaRPr lang="fa-IR" sz="2400" dirty="0">
              <a:cs typeface="B Nazanin"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C:\Users\lida.saeidi\Desktop\daryasar4.jpg"/>
          <p:cNvPicPr>
            <a:picLocks noGrp="1" noChangeAspect="1" noChangeArrowheads="1"/>
          </p:cNvPicPr>
          <p:nvPr>
            <p:ph idx="1"/>
          </p:nvPr>
        </p:nvPicPr>
        <p:blipFill>
          <a:blip r:embed="rId2" cstate="print"/>
          <a:srcRect/>
          <a:stretch>
            <a:fillRect/>
          </a:stretch>
        </p:blipFill>
        <p:spPr bwMode="auto">
          <a:xfrm>
            <a:off x="0" y="0"/>
            <a:ext cx="9144000" cy="7101408"/>
          </a:xfrm>
          <a:prstGeom prst="rect">
            <a:avLst/>
          </a:prstGeom>
          <a:noFill/>
        </p:spPr>
      </p:pic>
      <p:sp>
        <p:nvSpPr>
          <p:cNvPr id="5" name="Title 4"/>
          <p:cNvSpPr>
            <a:spLocks noGrp="1"/>
          </p:cNvSpPr>
          <p:nvPr>
            <p:ph type="title"/>
          </p:nvPr>
        </p:nvSpPr>
        <p:spPr>
          <a:xfrm>
            <a:off x="251520" y="476672"/>
            <a:ext cx="8229600" cy="1143000"/>
          </a:xfrm>
        </p:spPr>
        <p:txBody>
          <a:bodyPr>
            <a:normAutofit/>
          </a:bodyPr>
          <a:lstStyle/>
          <a:p>
            <a:r>
              <a:rPr lang="fa-IR" sz="3600" b="1" dirty="0" smtClean="0">
                <a:solidFill>
                  <a:srgbClr val="C00000"/>
                </a:solidFill>
                <a:latin typeface="2 Titr"/>
                <a:cs typeface="B Majid Shadow" pitchFamily="2" charset="-78"/>
              </a:rPr>
              <a:t>با تشکر از همراهی شما</a:t>
            </a:r>
            <a:endParaRPr lang="fa-IR" sz="3600" b="1" dirty="0">
              <a:solidFill>
                <a:srgbClr val="C00000"/>
              </a:solidFill>
              <a:latin typeface="2 Titr"/>
              <a:cs typeface="B Majid Shadow"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5240" cy="346050"/>
          </a:xfrm>
        </p:spPr>
        <p:txBody>
          <a:bodyPr>
            <a:normAutofit fontScale="90000"/>
          </a:bodyPr>
          <a:lstStyle/>
          <a:p>
            <a:r>
              <a:rPr lang="fa-IR" b="1" dirty="0" smtClean="0">
                <a:cs typeface="B Nazanin" pitchFamily="2" charset="-78"/>
              </a:rPr>
              <a:t/>
            </a:r>
            <a:br>
              <a:rPr lang="fa-IR" b="1" dirty="0" smtClean="0">
                <a:cs typeface="B Nazanin" pitchFamily="2" charset="-78"/>
              </a:rPr>
            </a:br>
            <a:r>
              <a:rPr lang="en-US" b="1" dirty="0" smtClean="0">
                <a:cs typeface="B Nazanin" pitchFamily="2" charset="-78"/>
              </a:rPr>
              <a:t/>
            </a:r>
            <a:br>
              <a:rPr lang="en-US" b="1" dirty="0" smtClean="0">
                <a:cs typeface="B Nazanin" pitchFamily="2" charset="-78"/>
              </a:rPr>
            </a:br>
            <a:endParaRPr lang="fa-IR" b="1" dirty="0">
              <a:cs typeface="B Nazanin" pitchFamily="2" charset="-78"/>
            </a:endParaRPr>
          </a:p>
        </p:txBody>
      </p:sp>
      <p:sp>
        <p:nvSpPr>
          <p:cNvPr id="3" name="Content Placeholder 2"/>
          <p:cNvSpPr>
            <a:spLocks noGrp="1"/>
          </p:cNvSpPr>
          <p:nvPr>
            <p:ph idx="1"/>
          </p:nvPr>
        </p:nvSpPr>
        <p:spPr>
          <a:xfrm>
            <a:off x="457200" y="836712"/>
            <a:ext cx="8229600" cy="5289451"/>
          </a:xfrm>
        </p:spPr>
        <p:txBody>
          <a:bodyPr>
            <a:normAutofit/>
          </a:bodyPr>
          <a:lstStyle/>
          <a:p>
            <a:r>
              <a:rPr lang="fa-IR" sz="2800" dirty="0" smtClean="0">
                <a:cs typeface="B Titr" pitchFamily="2" charset="-78"/>
              </a:rPr>
              <a:t>نظارت و کنترل از جمله وظايف مهم مديران است که ميزان پيشرفت در جهت هدفها را اندازه گيري مي کند و سبب تشخيص به موقع انحرافات و انجام اقدامات اصلاحي ياتغييرات در سازمان مي شود</a:t>
            </a:r>
            <a:r>
              <a:rPr lang="fa-IR" sz="2800" dirty="0" smtClean="0">
                <a:cs typeface="B Titr" pitchFamily="2" charset="-78"/>
              </a:rPr>
              <a:t>.</a:t>
            </a:r>
          </a:p>
          <a:p>
            <a:endParaRPr lang="fa-IR" sz="2800" dirty="0" smtClean="0">
              <a:cs typeface="B Titr" pitchFamily="2" charset="-78"/>
            </a:endParaRPr>
          </a:p>
          <a:p>
            <a:endParaRPr lang="fa-IR" sz="2800" dirty="0" smtClean="0">
              <a:cs typeface="B Titr" pitchFamily="2" charset="-78"/>
            </a:endParaRPr>
          </a:p>
          <a:p>
            <a:r>
              <a:rPr lang="fa-IR" sz="2800" dirty="0" smtClean="0">
                <a:cs typeface="B Titr" pitchFamily="2" charset="-78"/>
              </a:rPr>
              <a:t>فراگرد کنترل شامل ۴ مرحله زير مي باشد:</a:t>
            </a:r>
            <a:br>
              <a:rPr lang="fa-IR" sz="2800" dirty="0" smtClean="0">
                <a:cs typeface="B Titr" pitchFamily="2" charset="-78"/>
              </a:rPr>
            </a:br>
            <a:r>
              <a:rPr lang="fa-IR" sz="2800" dirty="0" smtClean="0">
                <a:cs typeface="B Titr" pitchFamily="2" charset="-78"/>
              </a:rPr>
              <a:t>۱) تعيين ملاکها و روش هاي سنجش و اندازه گيري فعاليتها</a:t>
            </a:r>
            <a:br>
              <a:rPr lang="fa-IR" sz="2800" dirty="0" smtClean="0">
                <a:cs typeface="B Titr" pitchFamily="2" charset="-78"/>
              </a:rPr>
            </a:br>
            <a:r>
              <a:rPr lang="fa-IR" sz="2800" dirty="0" smtClean="0">
                <a:cs typeface="B Titr" pitchFamily="2" charset="-78"/>
              </a:rPr>
              <a:t>۲) نظارت بر عملکردها و فعاليتها و سنجش و اندازه گيري آنها</a:t>
            </a:r>
            <a:br>
              <a:rPr lang="fa-IR" sz="2800" dirty="0" smtClean="0">
                <a:cs typeface="B Titr" pitchFamily="2" charset="-78"/>
              </a:rPr>
            </a:br>
            <a:r>
              <a:rPr lang="fa-IR" sz="2800" dirty="0" smtClean="0">
                <a:cs typeface="B Titr" pitchFamily="2" charset="-78"/>
              </a:rPr>
              <a:t>۳) مقايسه نتايج حاصله از سنجش عملکردها با ملاکها و هدفها</a:t>
            </a:r>
            <a:br>
              <a:rPr lang="fa-IR" sz="2800" dirty="0" smtClean="0">
                <a:cs typeface="B Titr" pitchFamily="2" charset="-78"/>
              </a:rPr>
            </a:br>
            <a:r>
              <a:rPr lang="fa-IR" sz="2800" dirty="0" smtClean="0">
                <a:cs typeface="B Titr" pitchFamily="2" charset="-78"/>
              </a:rPr>
              <a:t>۴) اقدام براي اصلاح يا تغيير عملکرد.</a:t>
            </a:r>
            <a:endParaRPr lang="fa-IR" sz="2800" dirty="0">
              <a:cs typeface="B Titr"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lstStyle/>
          <a:p>
            <a:r>
              <a:rPr lang="en-US" dirty="0" smtClean="0">
                <a:solidFill>
                  <a:srgbClr val="FF0000"/>
                </a:solidFill>
                <a:cs typeface="B Elham" pitchFamily="2" charset="-78"/>
              </a:rPr>
              <a:t>Effectiveness </a:t>
            </a:r>
            <a:r>
              <a:rPr lang="fa-IR" dirty="0" smtClean="0">
                <a:solidFill>
                  <a:srgbClr val="FF0000"/>
                </a:solidFill>
                <a:cs typeface="B Elham" pitchFamily="2" charset="-78"/>
              </a:rPr>
              <a:t>اثربخشي </a:t>
            </a:r>
          </a:p>
        </p:txBody>
      </p:sp>
      <p:sp>
        <p:nvSpPr>
          <p:cNvPr id="3" name="Content Placeholder 2"/>
          <p:cNvSpPr>
            <a:spLocks noGrp="1"/>
          </p:cNvSpPr>
          <p:nvPr>
            <p:ph idx="1"/>
          </p:nvPr>
        </p:nvSpPr>
        <p:spPr>
          <a:xfrm>
            <a:off x="500034" y="1428736"/>
            <a:ext cx="8229600" cy="5143536"/>
          </a:xfrm>
        </p:spPr>
        <p:txBody>
          <a:bodyPr>
            <a:normAutofit/>
          </a:bodyPr>
          <a:lstStyle/>
          <a:p>
            <a:pPr>
              <a:buFont typeface="Wingdings" pitchFamily="2" charset="2"/>
              <a:buChar char="v"/>
            </a:pPr>
            <a:r>
              <a:rPr lang="fa-IR" sz="2800" dirty="0" smtClean="0">
                <a:cs typeface="B Titr" pitchFamily="2" charset="-78"/>
              </a:rPr>
              <a:t>به مفهوم میزان موفقیت در تحقق اهداف یا انجام ماموریتهاي محوله است( .درجه تحقق اهداف در سازمان) </a:t>
            </a:r>
          </a:p>
          <a:p>
            <a:pPr>
              <a:buFont typeface="Wingdings" pitchFamily="2" charset="2"/>
              <a:buChar char="v"/>
            </a:pPr>
            <a:endParaRPr lang="fa-IR" sz="2800" dirty="0" smtClean="0">
              <a:cs typeface="B Titr" pitchFamily="2" charset="-78"/>
            </a:endParaRPr>
          </a:p>
          <a:p>
            <a:pPr>
              <a:buFont typeface="Wingdings" pitchFamily="2" charset="2"/>
              <a:buChar char="v"/>
            </a:pPr>
            <a:r>
              <a:rPr lang="fa-IR" sz="2800" dirty="0" smtClean="0">
                <a:cs typeface="B Titr" pitchFamily="2" charset="-78"/>
              </a:rPr>
              <a:t>اثربخشي یعني كارهاي درست را انجام دادن اثربخشي سازمان عبارت است از درجه یا میزاني كه سازمان به هدفهاي مورد نظر خود نائل مي آید .اثربخشي یك مفهوم کلی دارد .اثربخشي را مي توان به بیان ساده ترانجام كارهاي درست نامید .</a:t>
            </a:r>
            <a:endParaRPr lang="fa-IR" sz="2800" dirty="0">
              <a:cs typeface="B Titr" pitchFamily="2" charset="-78"/>
            </a:endParaRPr>
          </a:p>
        </p:txBody>
      </p:sp>
      <p:pic>
        <p:nvPicPr>
          <p:cNvPr id="15361" name="Picture 1" descr="C:\Users\lida.saeidi\Desktop\1111.jpg"/>
          <p:cNvPicPr>
            <a:picLocks noChangeAspect="1" noChangeArrowheads="1"/>
          </p:cNvPicPr>
          <p:nvPr/>
        </p:nvPicPr>
        <p:blipFill>
          <a:blip r:embed="rId2" cstate="print"/>
          <a:srcRect/>
          <a:stretch>
            <a:fillRect/>
          </a:stretch>
        </p:blipFill>
        <p:spPr bwMode="auto">
          <a:xfrm>
            <a:off x="0" y="4797152"/>
            <a:ext cx="2944002" cy="1959099"/>
          </a:xfrm>
          <a:prstGeom prst="rect">
            <a:avLst/>
          </a:prstGeom>
          <a:noFill/>
        </p:spPr>
      </p:pic>
      <p:pic>
        <p:nvPicPr>
          <p:cNvPr id="5" name="Picture 2" descr="C:\Users\lida.saeidi\Desktop\2222.jpg"/>
          <p:cNvPicPr>
            <a:picLocks noChangeAspect="1" noChangeArrowheads="1"/>
          </p:cNvPicPr>
          <p:nvPr/>
        </p:nvPicPr>
        <p:blipFill>
          <a:blip r:embed="rId3" cstate="print"/>
          <a:srcRect/>
          <a:stretch>
            <a:fillRect/>
          </a:stretch>
        </p:blipFill>
        <p:spPr bwMode="auto">
          <a:xfrm>
            <a:off x="6516216" y="4797152"/>
            <a:ext cx="2627784" cy="206084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Jadid" pitchFamily="2" charset="-78"/>
              </a:rPr>
              <a:t>مديريت عملكرد</a:t>
            </a:r>
            <a:endParaRPr lang="fa-IR" b="1" dirty="0">
              <a:cs typeface="B Jadid" pitchFamily="2" charset="-78"/>
            </a:endParaRPr>
          </a:p>
        </p:txBody>
      </p:sp>
      <p:sp>
        <p:nvSpPr>
          <p:cNvPr id="3" name="Content Placeholder 2"/>
          <p:cNvSpPr>
            <a:spLocks noGrp="1"/>
          </p:cNvSpPr>
          <p:nvPr>
            <p:ph idx="1"/>
          </p:nvPr>
        </p:nvSpPr>
        <p:spPr>
          <a:xfrm>
            <a:off x="457200" y="1600201"/>
            <a:ext cx="8229600" cy="1900238"/>
          </a:xfrm>
        </p:spPr>
        <p:txBody>
          <a:bodyPr>
            <a:normAutofit/>
          </a:bodyPr>
          <a:lstStyle/>
          <a:p>
            <a:pPr algn="ctr"/>
            <a:r>
              <a:rPr lang="fa-IR" sz="3600" b="1" dirty="0" smtClean="0">
                <a:latin typeface="2 Titr"/>
                <a:cs typeface="B Nazanin" pitchFamily="2" charset="-78"/>
              </a:rPr>
              <a:t>فرايندي راهبردي ويكپارچه كه از طريق بهبود عملكرد منابع انساني و توسعه قابليت هاي فردي و تيم هاي كاري به موفقيت سازمان كمك مي كند.</a:t>
            </a:r>
            <a:endParaRPr lang="fa-IR" sz="3600" b="1" dirty="0">
              <a:latin typeface="2 Titr"/>
              <a:cs typeface="B Nazanin" pitchFamily="2" charset="-78"/>
            </a:endParaRPr>
          </a:p>
        </p:txBody>
      </p:sp>
      <p:pic>
        <p:nvPicPr>
          <p:cNvPr id="5" name="Picture 2" descr="C:\Documents and Settings\soltannezhad\My Documents\My Pictures\1313828480_vcc.jpg"/>
          <p:cNvPicPr>
            <a:picLocks noChangeAspect="1" noChangeArrowheads="1"/>
          </p:cNvPicPr>
          <p:nvPr/>
        </p:nvPicPr>
        <p:blipFill>
          <a:blip r:embed="rId2" cstate="print"/>
          <a:srcRect/>
          <a:stretch>
            <a:fillRect/>
          </a:stretch>
        </p:blipFill>
        <p:spPr bwMode="auto">
          <a:xfrm>
            <a:off x="0" y="3643306"/>
            <a:ext cx="4138620" cy="321469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7030A0"/>
                </a:solidFill>
                <a:cs typeface="B Nazanin" pitchFamily="2" charset="-78"/>
              </a:rPr>
              <a:t>جايگاه ارزيابي عملكرد</a:t>
            </a:r>
            <a:endParaRPr lang="fa-IR" b="1" dirty="0">
              <a:solidFill>
                <a:srgbClr val="7030A0"/>
              </a:solidFill>
              <a:cs typeface="B Nazanin" pitchFamily="2" charset="-78"/>
            </a:endParaRPr>
          </a:p>
        </p:txBody>
      </p:sp>
      <p:sp>
        <p:nvSpPr>
          <p:cNvPr id="3" name="Content Placeholder 2"/>
          <p:cNvSpPr>
            <a:spLocks noGrp="1"/>
          </p:cNvSpPr>
          <p:nvPr>
            <p:ph idx="1"/>
          </p:nvPr>
        </p:nvSpPr>
        <p:spPr>
          <a:xfrm>
            <a:off x="457200" y="1357298"/>
            <a:ext cx="8229600" cy="4768865"/>
          </a:xfrm>
          <a:ln>
            <a:solidFill>
              <a:schemeClr val="accent2"/>
            </a:solidFill>
          </a:ln>
        </p:spPr>
        <p:txBody>
          <a:bodyPr>
            <a:normAutofit fontScale="55000" lnSpcReduction="20000"/>
          </a:bodyPr>
          <a:lstStyle/>
          <a:p>
            <a:pPr algn="just">
              <a:buFont typeface="Wingdings" pitchFamily="2" charset="2"/>
              <a:buChar char="v"/>
            </a:pPr>
            <a:r>
              <a:rPr lang="fa-IR" sz="4000" b="1" dirty="0" smtClean="0">
                <a:solidFill>
                  <a:schemeClr val="accent2">
                    <a:lumMod val="75000"/>
                  </a:schemeClr>
                </a:solidFill>
                <a:cs typeface="B Nazanin" pitchFamily="2" charset="-78"/>
              </a:rPr>
              <a:t>جامعه و فرهنگ:</a:t>
            </a:r>
          </a:p>
          <a:p>
            <a:pPr algn="just">
              <a:buNone/>
            </a:pPr>
            <a:endParaRPr lang="fa-IR" sz="4000" b="1" dirty="0" smtClean="0">
              <a:solidFill>
                <a:schemeClr val="accent2">
                  <a:lumMod val="75000"/>
                </a:schemeClr>
              </a:solidFill>
              <a:cs typeface="B Nazanin" pitchFamily="2" charset="-78"/>
            </a:endParaRPr>
          </a:p>
          <a:p>
            <a:pPr algn="just">
              <a:buNone/>
            </a:pPr>
            <a:r>
              <a:rPr lang="fa-IR" b="1" dirty="0" smtClean="0">
                <a:cs typeface="B Nazanin" pitchFamily="2" charset="-78"/>
              </a:rPr>
              <a:t>ارزيابي به عنوان يك كار مداوم در زندگي روزمره.</a:t>
            </a:r>
          </a:p>
          <a:p>
            <a:pPr algn="just">
              <a:buNone/>
            </a:pPr>
            <a:endParaRPr lang="fa-IR" dirty="0" smtClean="0">
              <a:cs typeface="B Nazanin" pitchFamily="2" charset="-78"/>
            </a:endParaRPr>
          </a:p>
          <a:p>
            <a:pPr algn="just">
              <a:buFont typeface="Wingdings" pitchFamily="2" charset="2"/>
              <a:buChar char="v"/>
            </a:pPr>
            <a:r>
              <a:rPr lang="fa-IR" sz="4000" b="1" dirty="0" smtClean="0">
                <a:solidFill>
                  <a:schemeClr val="accent2">
                    <a:lumMod val="75000"/>
                  </a:schemeClr>
                </a:solidFill>
                <a:cs typeface="B Nazanin" pitchFamily="2" charset="-78"/>
              </a:rPr>
              <a:t>درسازمان:</a:t>
            </a:r>
          </a:p>
          <a:p>
            <a:pPr algn="just">
              <a:buNone/>
            </a:pPr>
            <a:endParaRPr lang="fa-IR" sz="4000" b="1" u="sng" dirty="0" smtClean="0">
              <a:cs typeface="B Nazanin" pitchFamily="2" charset="-78"/>
            </a:endParaRPr>
          </a:p>
          <a:p>
            <a:pPr algn="just">
              <a:buNone/>
            </a:pPr>
            <a:r>
              <a:rPr lang="fa-IR" sz="3300" b="1" dirty="0" smtClean="0">
                <a:cs typeface="B Nazanin" pitchFamily="2" charset="-78"/>
              </a:rPr>
              <a:t>نياز به آگاهي از چگونگي عملكرد و ميزان تحقق اهداف .</a:t>
            </a:r>
          </a:p>
          <a:p>
            <a:pPr algn="just">
              <a:buNone/>
            </a:pPr>
            <a:r>
              <a:rPr lang="fa-IR" sz="3300" b="1" dirty="0" smtClean="0">
                <a:cs typeface="B Nazanin" pitchFamily="2" charset="-78"/>
              </a:rPr>
              <a:t>اطلاع از نقاط قوت و حوزه هاي بهبود.</a:t>
            </a:r>
          </a:p>
          <a:p>
            <a:pPr algn="just">
              <a:buNone/>
            </a:pPr>
            <a:r>
              <a:rPr lang="fa-IR" sz="3300" b="1" dirty="0" smtClean="0">
                <a:cs typeface="B Nazanin" pitchFamily="2" charset="-78"/>
              </a:rPr>
              <a:t>انجام تمهيدات لازم براي افزايش اثر بخشي .</a:t>
            </a:r>
          </a:p>
          <a:p>
            <a:pPr algn="just">
              <a:buNone/>
            </a:pPr>
            <a:endParaRPr lang="fa-IR" dirty="0" smtClean="0">
              <a:cs typeface="B Nazanin" pitchFamily="2" charset="-78"/>
            </a:endParaRPr>
          </a:p>
          <a:p>
            <a:pPr>
              <a:buFont typeface="Wingdings" pitchFamily="2" charset="2"/>
              <a:buChar char="v"/>
            </a:pPr>
            <a:r>
              <a:rPr lang="fa-IR" sz="4000" b="1" dirty="0" smtClean="0">
                <a:solidFill>
                  <a:schemeClr val="accent2">
                    <a:lumMod val="75000"/>
                  </a:schemeClr>
                </a:solidFill>
                <a:cs typeface="B Nazanin" pitchFamily="2" charset="-78"/>
              </a:rPr>
              <a:t>مديران:</a:t>
            </a:r>
          </a:p>
          <a:p>
            <a:pPr>
              <a:buNone/>
            </a:pPr>
            <a:r>
              <a:rPr lang="fa-IR" sz="3300" b="1" dirty="0" smtClean="0">
                <a:cs typeface="B Nazanin" pitchFamily="2" charset="-78"/>
              </a:rPr>
              <a:t>شناخت ميزان كارايي كاركنان.</a:t>
            </a:r>
          </a:p>
          <a:p>
            <a:pPr>
              <a:buNone/>
            </a:pPr>
            <a:r>
              <a:rPr lang="fa-IR" sz="3300" b="1" dirty="0" smtClean="0">
                <a:cs typeface="B Nazanin" pitchFamily="2" charset="-78"/>
              </a:rPr>
              <a:t>اثرگذاري بر رفتار كاركنان و ايجاد انگيزه در آنان.</a:t>
            </a:r>
          </a:p>
          <a:p>
            <a:pPr>
              <a:buNone/>
            </a:pPr>
            <a:r>
              <a:rPr lang="fa-IR" sz="3300" b="1" dirty="0" smtClean="0">
                <a:cs typeface="B Nazanin" pitchFamily="2" charset="-78"/>
              </a:rPr>
              <a:t>انتقال انتظارات به كاركنان .</a:t>
            </a:r>
          </a:p>
          <a:p>
            <a:pPr>
              <a:buNone/>
            </a:pPr>
            <a:r>
              <a:rPr lang="ar-SA" sz="3300" b="1" dirty="0" smtClean="0">
                <a:cs typeface="B Nazanin" pitchFamily="2" charset="-78"/>
              </a:rPr>
              <a:t>بهبود كيفيت‌ محصولات‌ و خدمات‌ سازمان‌ </a:t>
            </a:r>
          </a:p>
          <a:p>
            <a:pPr>
              <a:buNone/>
            </a:pPr>
            <a:r>
              <a:rPr lang="ar-SA" sz="3300" b="1" dirty="0" smtClean="0">
                <a:cs typeface="B Nazanin" pitchFamily="2" charset="-78"/>
              </a:rPr>
              <a:t>رضايت‌ مشتري‌ و تضمين‌ منافع‌ سهامداران‌.</a:t>
            </a:r>
            <a:r>
              <a:rPr lang="ar-SA" sz="3300" b="1" dirty="0" smtClean="0">
                <a:solidFill>
                  <a:srgbClr val="000000"/>
                </a:solidFill>
                <a:cs typeface="B Nazanin" pitchFamily="2" charset="-78"/>
              </a:rPr>
              <a:t> </a:t>
            </a:r>
            <a:endParaRPr lang="fa-IR" sz="3300" b="1" dirty="0" smtClean="0">
              <a:cs typeface="B Nazanin" pitchFamily="2" charset="-78"/>
            </a:endParaRPr>
          </a:p>
          <a:p>
            <a:pPr algn="just">
              <a:buNone/>
            </a:pPr>
            <a:endParaRPr lang="en-US" dirty="0" smtClean="0">
              <a:cs typeface="B Nazanin" pitchFamily="2" charset="-78"/>
            </a:endParaRPr>
          </a:p>
        </p:txBody>
      </p:sp>
      <p:pic>
        <p:nvPicPr>
          <p:cNvPr id="13313" name="Picture 1" descr="C:\Users\lida.saeidi\Desktop\images (1).jpg"/>
          <p:cNvPicPr>
            <a:picLocks noChangeAspect="1" noChangeArrowheads="1"/>
          </p:cNvPicPr>
          <p:nvPr/>
        </p:nvPicPr>
        <p:blipFill>
          <a:blip r:embed="rId2" cstate="print"/>
          <a:srcRect/>
          <a:stretch>
            <a:fillRect/>
          </a:stretch>
        </p:blipFill>
        <p:spPr bwMode="auto">
          <a:xfrm>
            <a:off x="467544" y="3068960"/>
            <a:ext cx="3816424" cy="306779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706090"/>
          </a:xfrm>
        </p:spPr>
        <p:txBody>
          <a:bodyPr>
            <a:normAutofit/>
          </a:bodyPr>
          <a:lstStyle/>
          <a:p>
            <a:r>
              <a:rPr lang="fa-IR" sz="3200" b="1" dirty="0" smtClean="0">
                <a:solidFill>
                  <a:srgbClr val="00B050"/>
                </a:solidFill>
                <a:cs typeface="B Nazanin" pitchFamily="2" charset="-78"/>
              </a:rPr>
              <a:t>هدف هاي ارزيابي عملكرد</a:t>
            </a:r>
            <a:endParaRPr lang="fa-IR" sz="3200" b="1" dirty="0">
              <a:solidFill>
                <a:srgbClr val="00B050"/>
              </a:solidFill>
              <a:cs typeface="B Nazanin" pitchFamily="2" charset="-78"/>
            </a:endParaRPr>
          </a:p>
        </p:txBody>
      </p:sp>
      <p:sp>
        <p:nvSpPr>
          <p:cNvPr id="6" name="Content Placeholder 5"/>
          <p:cNvSpPr>
            <a:spLocks noGrp="1"/>
          </p:cNvSpPr>
          <p:nvPr>
            <p:ph sz="quarter" idx="4"/>
          </p:nvPr>
        </p:nvSpPr>
        <p:spPr>
          <a:xfrm>
            <a:off x="251520" y="836712"/>
            <a:ext cx="8568951" cy="5289451"/>
          </a:xfrm>
        </p:spPr>
        <p:txBody>
          <a:bodyPr>
            <a:normAutofit/>
          </a:bodyPr>
          <a:lstStyle/>
          <a:p>
            <a:pPr>
              <a:buNone/>
            </a:pPr>
            <a:r>
              <a:rPr lang="fa-IR" b="1" dirty="0" smtClean="0"/>
              <a:t>۱. تعیین </a:t>
            </a:r>
            <a:r>
              <a:rPr lang="fa-IR" b="1" dirty="0" smtClean="0">
                <a:hlinkClick r:id="rId2"/>
              </a:rPr>
              <a:t>حقوق</a:t>
            </a:r>
            <a:r>
              <a:rPr lang="fa-IR" b="1" dirty="0" smtClean="0"/>
              <a:t> و مزایا</a:t>
            </a:r>
          </a:p>
          <a:p>
            <a:pPr algn="just">
              <a:buNone/>
            </a:pPr>
            <a:r>
              <a:rPr lang="fa-IR" sz="2000" dirty="0" smtClean="0">
                <a:cs typeface="B Nazanin" pitchFamily="2" charset="-78"/>
              </a:rPr>
              <a:t>      ارزیابی عملکرد می‌گوید که هر یک از کارکنان </a:t>
            </a:r>
            <a:r>
              <a:rPr lang="fa-IR" sz="1900" dirty="0" smtClean="0">
                <a:cs typeface="B Nazanin" pitchFamily="2" charset="-78"/>
              </a:rPr>
              <a:t>مسئولیت‌های کاری خود را با چه کیفیتی به انجام رسانده‌اند. به کمک آن می‌توان عملکرد کارکنان را ارزیابی کرد و متناسب با آن، حقوق و مزایایی در نظر گرفت. </a:t>
            </a:r>
          </a:p>
          <a:p>
            <a:pPr algn="just">
              <a:buNone/>
            </a:pPr>
            <a:endParaRPr lang="fa-IR" sz="2000" dirty="0" smtClean="0">
              <a:cs typeface="B Nazanin" pitchFamily="2" charset="-78"/>
            </a:endParaRPr>
          </a:p>
          <a:p>
            <a:pPr>
              <a:buNone/>
            </a:pPr>
            <a:r>
              <a:rPr lang="fa-IR" b="1" dirty="0" smtClean="0"/>
              <a:t>۲. برنامه‌هایی برای </a:t>
            </a:r>
            <a:r>
              <a:rPr lang="fa-IR" b="1" dirty="0" smtClean="0">
                <a:hlinkClick r:id="rId3"/>
              </a:rPr>
              <a:t>آموزش منابع انسانی</a:t>
            </a:r>
            <a:r>
              <a:rPr lang="fa-IR" b="1" dirty="0" smtClean="0"/>
              <a:t> و بهبود توانایی‌ها</a:t>
            </a:r>
          </a:p>
          <a:p>
            <a:pPr algn="just">
              <a:buNone/>
            </a:pPr>
            <a:r>
              <a:rPr lang="fa-IR" sz="2000" dirty="0" smtClean="0">
                <a:cs typeface="B Nazanin" pitchFamily="2" charset="-78"/>
              </a:rPr>
              <a:t>      ارزیابی عملکرد، سطح عملکرد کارکنان را نشان می‌دهد. به وسیله‌ی آن می‌توان ظرفیت، مهارت و تخصص عملی کارکنان را مشخص کرد. به کمک ارزیابی عملکرد می‌توان به نقاط ضعف کارکنان پی برد و متناسب با آن برنامه‌هایی برای آموزش و بهبود توانایی‌های‌شان در نظر گرفت. </a:t>
            </a:r>
          </a:p>
          <a:p>
            <a:pPr algn="just">
              <a:buNone/>
            </a:pPr>
            <a:endParaRPr lang="fa-IR" sz="2000" dirty="0" smtClean="0">
              <a:cs typeface="B Nazanin" pitchFamily="2" charset="-78"/>
            </a:endParaRPr>
          </a:p>
          <a:p>
            <a:pPr>
              <a:buNone/>
            </a:pPr>
            <a:r>
              <a:rPr lang="fa-IR" b="1" dirty="0" smtClean="0"/>
              <a:t>۳. برنامه‌ریزی برای جابه‌جایی‌ها</a:t>
            </a:r>
          </a:p>
          <a:p>
            <a:pPr algn="just">
              <a:buNone/>
            </a:pPr>
            <a:r>
              <a:rPr lang="fa-IR" sz="2100" dirty="0" smtClean="0">
                <a:cs typeface="B Nazanin" pitchFamily="2" charset="-78"/>
              </a:rPr>
              <a:t>      ظرفیت، مهارت، تجربه و وضعیت کاری افراد به لطف ارزیابی عملکرد مشخص می‌شود. بر اساس اطلاعاتی که از این راه به دست می‌آید، می‌توان تصمیماتی برای جابه‌جایی یا ارتقای کارکنان اتخاذ نمود تا به طور مؤثرتری نقش خود را در مجموعه ایفا کنند. </a:t>
            </a:r>
            <a:endParaRPr lang="fa-IR"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706090"/>
          </a:xfrm>
        </p:spPr>
        <p:txBody>
          <a:bodyPr>
            <a:normAutofit/>
          </a:bodyPr>
          <a:lstStyle/>
          <a:p>
            <a:r>
              <a:rPr lang="fa-IR" sz="3200" b="1" dirty="0" smtClean="0">
                <a:solidFill>
                  <a:srgbClr val="00B050"/>
                </a:solidFill>
                <a:cs typeface="B Nazanin" pitchFamily="2" charset="-78"/>
              </a:rPr>
              <a:t>هدف هاي ارزيابي عملكرد</a:t>
            </a:r>
            <a:endParaRPr lang="fa-IR" sz="3200" b="1" dirty="0">
              <a:solidFill>
                <a:srgbClr val="00B050"/>
              </a:solidFill>
              <a:cs typeface="B Nazanin" pitchFamily="2" charset="-78"/>
            </a:endParaRPr>
          </a:p>
        </p:txBody>
      </p:sp>
      <p:sp>
        <p:nvSpPr>
          <p:cNvPr id="6" name="Content Placeholder 5"/>
          <p:cNvSpPr>
            <a:spLocks noGrp="1"/>
          </p:cNvSpPr>
          <p:nvPr>
            <p:ph sz="quarter" idx="4"/>
          </p:nvPr>
        </p:nvSpPr>
        <p:spPr>
          <a:xfrm>
            <a:off x="251520" y="764704"/>
            <a:ext cx="8568951" cy="5361459"/>
          </a:xfrm>
        </p:spPr>
        <p:txBody>
          <a:bodyPr>
            <a:normAutofit lnSpcReduction="10000"/>
          </a:bodyPr>
          <a:lstStyle/>
          <a:p>
            <a:pPr>
              <a:buNone/>
            </a:pPr>
            <a:r>
              <a:rPr lang="fa-IR" b="1" dirty="0" smtClean="0"/>
              <a:t>۴. </a:t>
            </a:r>
            <a:r>
              <a:rPr lang="fa-IR" sz="2800" b="1" dirty="0" smtClean="0"/>
              <a:t>مدیریت پاداش</a:t>
            </a:r>
          </a:p>
          <a:p>
            <a:pPr algn="just">
              <a:buNone/>
            </a:pPr>
            <a:r>
              <a:rPr lang="fa-IR" dirty="0" smtClean="0">
                <a:cs typeface="B Nazanin" pitchFamily="2" charset="-78"/>
              </a:rPr>
              <a:t>     برای</a:t>
            </a:r>
            <a:r>
              <a:rPr lang="fa-IR" dirty="0" smtClean="0">
                <a:cs typeface="B Nazanin" pitchFamily="2" charset="-78"/>
                <a:hlinkClick r:id="rId2"/>
              </a:rPr>
              <a:t> افزایش انگیزه‌ی کارکنان</a:t>
            </a:r>
            <a:r>
              <a:rPr lang="fa-IR" dirty="0" smtClean="0">
                <a:cs typeface="B Nazanin" pitchFamily="2" charset="-78"/>
              </a:rPr>
              <a:t> باید پاداش‌هایی متناسب با ارزیابی عملکردشان به آنها تعلق گیرد. </a:t>
            </a:r>
          </a:p>
          <a:p>
            <a:pPr algn="just">
              <a:buNone/>
            </a:pPr>
            <a:endParaRPr lang="fa-IR" sz="2000" dirty="0" smtClean="0">
              <a:cs typeface="B Nazanin" pitchFamily="2" charset="-78"/>
            </a:endParaRPr>
          </a:p>
          <a:p>
            <a:pPr>
              <a:buNone/>
            </a:pPr>
            <a:r>
              <a:rPr lang="fa-IR" b="1" dirty="0" smtClean="0"/>
              <a:t>۵. تسهیل نظارت و بازرسی</a:t>
            </a:r>
          </a:p>
          <a:p>
            <a:pPr algn="just">
              <a:buNone/>
            </a:pPr>
            <a:r>
              <a:rPr lang="fa-IR" sz="2000" dirty="0" smtClean="0">
                <a:cs typeface="B Nazanin" pitchFamily="2" charset="-78"/>
              </a:rPr>
              <a:t>       </a:t>
            </a:r>
            <a:r>
              <a:rPr lang="fa-IR" dirty="0" smtClean="0">
                <a:cs typeface="B Nazanin" pitchFamily="2" charset="-78"/>
              </a:rPr>
              <a:t>یکی دیگر از خدمات ارزیابی عملکرد کمک به طبقه‌بندی کارکنان بر اساس عملکردشان است. به لطف ارزیابی عملکرد می‌توان کارکنان قوی، متوسط و ضعیف را از یکدیگر تشخیص داد. </a:t>
            </a:r>
          </a:p>
          <a:p>
            <a:pPr>
              <a:buNone/>
            </a:pPr>
            <a:endParaRPr lang="fa-IR" dirty="0" smtClean="0">
              <a:cs typeface="B Nazanin" pitchFamily="2" charset="-78"/>
            </a:endParaRPr>
          </a:p>
          <a:p>
            <a:pPr>
              <a:buNone/>
            </a:pPr>
            <a:r>
              <a:rPr lang="fa-IR" b="1" dirty="0" smtClean="0"/>
              <a:t>۶. </a:t>
            </a:r>
            <a:r>
              <a:rPr lang="fa-IR" b="1" dirty="0" smtClean="0">
                <a:hlinkClick r:id="rId3"/>
              </a:rPr>
              <a:t>انگیزه</a:t>
            </a:r>
            <a:endParaRPr lang="fa-IR" b="1" dirty="0" smtClean="0"/>
          </a:p>
          <a:p>
            <a:pPr algn="just">
              <a:buNone/>
            </a:pPr>
            <a:r>
              <a:rPr lang="fa-IR" dirty="0" smtClean="0">
                <a:cs typeface="B Nazanin" pitchFamily="2" charset="-78"/>
              </a:rPr>
              <a:t>       ارزیابی عملکرد خود به‌عنوان راهکاری برای افزایش انگیزه‌ی کارکنان است. کارکنانی که بهترین عملکرد را از خود نشان می‌دهند، به‌عنوان افراد باارزش و قابل اتکا شناسایی می‌شوند و متناسب با همین ویژگی‌ها با آنها برخورد می‌شود. این واکنش موجب تحریک کارکنان به عملکرد بهتر می‌شود. </a:t>
            </a:r>
          </a:p>
          <a:p>
            <a:pPr>
              <a:buNone/>
            </a:pPr>
            <a:endParaRPr lang="fa-IR" sz="2000" dirty="0" smtClean="0">
              <a:cs typeface="B Nazanin" pitchFamily="2" charset="-78"/>
            </a:endParaRPr>
          </a:p>
          <a:p>
            <a:pPr algn="just">
              <a:buNone/>
            </a:pPr>
            <a:endParaRPr lang="fa-IR" b="1" dirty="0">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706090"/>
          </a:xfrm>
        </p:spPr>
        <p:txBody>
          <a:bodyPr>
            <a:normAutofit/>
          </a:bodyPr>
          <a:lstStyle/>
          <a:p>
            <a:r>
              <a:rPr lang="fa-IR" sz="3200" b="1" dirty="0" smtClean="0">
                <a:solidFill>
                  <a:srgbClr val="00B050"/>
                </a:solidFill>
                <a:cs typeface="B Nazanin" pitchFamily="2" charset="-78"/>
              </a:rPr>
              <a:t>هدف هاي ارزيابي عملكرد</a:t>
            </a:r>
            <a:endParaRPr lang="fa-IR" sz="3200" b="1" dirty="0">
              <a:solidFill>
                <a:srgbClr val="00B050"/>
              </a:solidFill>
              <a:cs typeface="B Nazanin" pitchFamily="2" charset="-78"/>
            </a:endParaRPr>
          </a:p>
        </p:txBody>
      </p:sp>
      <p:sp>
        <p:nvSpPr>
          <p:cNvPr id="6" name="Content Placeholder 5"/>
          <p:cNvSpPr>
            <a:spLocks noGrp="1"/>
          </p:cNvSpPr>
          <p:nvPr>
            <p:ph sz="quarter" idx="4"/>
          </p:nvPr>
        </p:nvSpPr>
        <p:spPr>
          <a:xfrm>
            <a:off x="251520" y="764704"/>
            <a:ext cx="8568951" cy="5361459"/>
          </a:xfrm>
        </p:spPr>
        <p:txBody>
          <a:bodyPr>
            <a:normAutofit lnSpcReduction="10000"/>
          </a:bodyPr>
          <a:lstStyle/>
          <a:p>
            <a:pPr>
              <a:buNone/>
            </a:pPr>
            <a:r>
              <a:rPr lang="fa-IR" dirty="0" smtClean="0">
                <a:cs typeface="B Nazanin" pitchFamily="2" charset="-78"/>
              </a:rPr>
              <a:t>  7.</a:t>
            </a:r>
            <a:r>
              <a:rPr lang="fa-IR" sz="1800" b="1" dirty="0" smtClean="0">
                <a:cs typeface="B Nazanin" pitchFamily="2" charset="-78"/>
              </a:rPr>
              <a:t>کنترل مناسب</a:t>
            </a:r>
          </a:p>
          <a:p>
            <a:pPr>
              <a:buNone/>
            </a:pPr>
            <a:r>
              <a:rPr lang="fa-IR" sz="2000" dirty="0" smtClean="0">
                <a:cs typeface="B Nazanin" pitchFamily="2" charset="-78"/>
              </a:rPr>
              <a:t>ارزیابی عملکرد فرصتی به وجود می‌آورد تا کارکنان از ایرادات خود درس بگیرند و این برای اتخاذ تدابیر اصلاحی به آنها کمک می‌کند.</a:t>
            </a:r>
          </a:p>
          <a:p>
            <a:endParaRPr lang="fa-IR" sz="1800" dirty="0" smtClean="0">
              <a:cs typeface="B Nazanin" pitchFamily="2" charset="-78"/>
            </a:endParaRPr>
          </a:p>
          <a:p>
            <a:pPr>
              <a:buNone/>
            </a:pPr>
            <a:r>
              <a:rPr lang="fa-IR" sz="1800" b="1" dirty="0" smtClean="0">
                <a:cs typeface="B Nazanin" pitchFamily="2" charset="-78"/>
              </a:rPr>
              <a:t>۸. اعتبارسنجی آزمون گزینش</a:t>
            </a:r>
          </a:p>
          <a:p>
            <a:pPr algn="just">
              <a:buNone/>
            </a:pPr>
            <a:r>
              <a:rPr lang="fa-IR" sz="2000" dirty="0" smtClean="0">
                <a:cs typeface="B Nazanin" pitchFamily="2" charset="-78"/>
              </a:rPr>
              <a:t>ارزیابی عملکرد می‌تواند به‌عنوان ابزاری برای سنجش موفقیت آزمون‌های گزینش استفاده شود. به کمک آن نتیجه‌ی آزمون گزینش و روندی که سازمان در این راه به کار می‌گیرد، مشخص می‌شود. بر این اساس می‌توان گام‌های مؤثرتری برای </a:t>
            </a:r>
            <a:r>
              <a:rPr lang="fa-IR" sz="2000" dirty="0" smtClean="0">
                <a:solidFill>
                  <a:srgbClr val="FF0000"/>
                </a:solidFill>
                <a:cs typeface="B Nazanin" pitchFamily="2" charset="-78"/>
              </a:rPr>
              <a:t>انتخاب کارکنان </a:t>
            </a:r>
            <a:r>
              <a:rPr lang="fa-IR" sz="2000" dirty="0" smtClean="0">
                <a:cs typeface="B Nazanin" pitchFamily="2" charset="-78"/>
              </a:rPr>
              <a:t>برداشت.</a:t>
            </a:r>
          </a:p>
          <a:p>
            <a:endParaRPr lang="fa-IR" sz="1800" b="1" dirty="0" smtClean="0">
              <a:cs typeface="B Nazanin" pitchFamily="2" charset="-78"/>
            </a:endParaRPr>
          </a:p>
          <a:p>
            <a:pPr>
              <a:buNone/>
            </a:pPr>
            <a:r>
              <a:rPr lang="fa-IR" sz="1800" dirty="0" smtClean="0">
                <a:cs typeface="B Nazanin" pitchFamily="2" charset="-78"/>
              </a:rPr>
              <a:t> </a:t>
            </a:r>
            <a:r>
              <a:rPr lang="fa-IR" sz="1800" b="1" dirty="0" smtClean="0">
                <a:cs typeface="B Nazanin" pitchFamily="2" charset="-78"/>
              </a:rPr>
              <a:t>۹. </a:t>
            </a:r>
            <a:r>
              <a:rPr lang="fa-IR" sz="1800" b="1" dirty="0" smtClean="0">
                <a:cs typeface="B Nazanin" pitchFamily="2" charset="-78"/>
                <a:hlinkClick r:id="rId2"/>
              </a:rPr>
              <a:t>برنامه‌ریزی</a:t>
            </a:r>
            <a:r>
              <a:rPr lang="fa-IR" sz="1800" b="1" dirty="0" smtClean="0">
                <a:cs typeface="B Nazanin" pitchFamily="2" charset="-78"/>
              </a:rPr>
              <a:t> شغلی</a:t>
            </a:r>
          </a:p>
          <a:p>
            <a:pPr>
              <a:buNone/>
            </a:pPr>
            <a:r>
              <a:rPr lang="fa-IR" sz="2000" dirty="0" smtClean="0">
                <a:cs typeface="B Nazanin" pitchFamily="2" charset="-78"/>
              </a:rPr>
              <a:t>پیشرفت </a:t>
            </a:r>
            <a:r>
              <a:rPr lang="fa-IR" sz="2000" dirty="0" smtClean="0">
                <a:cs typeface="B Nazanin" pitchFamily="2" charset="-78"/>
              </a:rPr>
              <a:t>شغلی یکی از دغدغه‌های مهم کارکنان است. </a:t>
            </a:r>
          </a:p>
          <a:p>
            <a:endParaRPr lang="fa-IR" sz="1800" dirty="0" smtClean="0">
              <a:cs typeface="B Nazanin" pitchFamily="2" charset="-78"/>
            </a:endParaRPr>
          </a:p>
          <a:p>
            <a:pPr>
              <a:buNone/>
            </a:pPr>
            <a:r>
              <a:rPr lang="fa-IR" sz="1800" b="1" dirty="0" smtClean="0">
                <a:cs typeface="B Nazanin" pitchFamily="2" charset="-78"/>
              </a:rPr>
              <a:t>۱۰. تدوین خط ‌‌‌‌مشی</a:t>
            </a:r>
          </a:p>
          <a:p>
            <a:pPr algn="just">
              <a:buNone/>
            </a:pPr>
            <a:r>
              <a:rPr lang="fa-IR" sz="2000" dirty="0" smtClean="0">
                <a:cs typeface="B Nazanin" pitchFamily="2" charset="-78"/>
              </a:rPr>
              <a:t>ارزیابی </a:t>
            </a:r>
            <a:r>
              <a:rPr lang="fa-IR" sz="2000" dirty="0" smtClean="0">
                <a:cs typeface="B Nazanin" pitchFamily="2" charset="-78"/>
              </a:rPr>
              <a:t>عملکرد اطلاعاتی را در مورد عملکرد کارکنان فراهم می‌کند. این اطلاعات (مانند برنامه‌ریزی شغلی و برنامه‌های انگیزشی) یک ورودی </a:t>
            </a:r>
            <a:r>
              <a:rPr lang="fa-IR" sz="2000" dirty="0" smtClean="0">
                <a:solidFill>
                  <a:srgbClr val="FF0000"/>
                </a:solidFill>
                <a:cs typeface="B Nazanin" pitchFamily="2" charset="-78"/>
              </a:rPr>
              <a:t>برای برنامه‌ریزی آموزشی و بهبود کارکنان </a:t>
            </a:r>
            <a:r>
              <a:rPr lang="fa-IR" sz="2000" dirty="0" smtClean="0">
                <a:cs typeface="B Nazanin" pitchFamily="2" charset="-78"/>
              </a:rPr>
              <a:t>است. در نتیجه می‌توان خط مشی سازمان را به گونه‌ای تدوین کرد که سازمان به بهترین نحو پیشرفت کند.</a:t>
            </a:r>
          </a:p>
          <a:p>
            <a:pPr>
              <a:buNone/>
            </a:pPr>
            <a:endParaRPr lang="fa-IR" sz="18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975</TotalTime>
  <Words>2551</Words>
  <Application>Microsoft Office PowerPoint</Application>
  <PresentationFormat>On-screen Show (4:3)</PresentationFormat>
  <Paragraphs>532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مدیریت ارزیابی  Evaluation Management</vt:lpstr>
      <vt:lpstr> نظارت (Monitoring) </vt:lpstr>
      <vt:lpstr>  </vt:lpstr>
      <vt:lpstr>Effectiveness اثربخشي </vt:lpstr>
      <vt:lpstr>مديريت عملكرد</vt:lpstr>
      <vt:lpstr>جايگاه ارزيابي عملكرد</vt:lpstr>
      <vt:lpstr>هدف هاي ارزيابي عملكرد</vt:lpstr>
      <vt:lpstr>هدف هاي ارزيابي عملكرد</vt:lpstr>
      <vt:lpstr>هدف هاي ارزيابي عملكرد</vt:lpstr>
      <vt:lpstr>ويژگي هاي ارزيابي كنند گان </vt:lpstr>
      <vt:lpstr>روش انجام ارزيابي دربیمارستانها</vt:lpstr>
      <vt:lpstr>Slide 12</vt:lpstr>
      <vt:lpstr>Slide 13</vt:lpstr>
      <vt:lpstr>درصد رعایت موارد چک لیست زخم توسط پرسنل بخش.....مرکزآموزشی درمانی.........سه ماهه اول سال 1397</vt:lpstr>
      <vt:lpstr>نمودار میانگین درصد موارد چک لیست زخم بخش .........مرکزآموزشی درمانی .....سه ماهه اول سال1397</vt:lpstr>
      <vt:lpstr>Slide 16</vt:lpstr>
      <vt:lpstr>Slide 17</vt:lpstr>
      <vt:lpstr>Slide 18</vt:lpstr>
      <vt:lpstr>Slide 19</vt:lpstr>
      <vt:lpstr>منابع</vt:lpstr>
      <vt:lpstr>با تشکر از همراهی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ارزيابي(مديريت) عملكرد  performance management</dc:title>
  <dc:creator>soltannezhad</dc:creator>
  <cp:lastModifiedBy>lida.saeidi</cp:lastModifiedBy>
  <cp:revision>105</cp:revision>
  <dcterms:created xsi:type="dcterms:W3CDTF">2014-11-29T06:28:10Z</dcterms:created>
  <dcterms:modified xsi:type="dcterms:W3CDTF">2018-05-16T06:11:59Z</dcterms:modified>
</cp:coreProperties>
</file>